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1"/>
  </p:sldMasterIdLst>
  <p:notesMasterIdLst>
    <p:notesMasterId r:id="rId39"/>
  </p:notesMasterIdLst>
  <p:sldIdLst>
    <p:sldId id="269" r:id="rId2"/>
    <p:sldId id="302" r:id="rId3"/>
    <p:sldId id="257" r:id="rId4"/>
    <p:sldId id="256" r:id="rId5"/>
    <p:sldId id="260" r:id="rId6"/>
    <p:sldId id="310" r:id="rId7"/>
    <p:sldId id="309" r:id="rId8"/>
    <p:sldId id="273" r:id="rId9"/>
    <p:sldId id="272" r:id="rId10"/>
    <p:sldId id="261" r:id="rId11"/>
    <p:sldId id="262" r:id="rId12"/>
    <p:sldId id="279" r:id="rId13"/>
    <p:sldId id="264" r:id="rId14"/>
    <p:sldId id="306" r:id="rId15"/>
    <p:sldId id="307" r:id="rId16"/>
    <p:sldId id="308" r:id="rId17"/>
    <p:sldId id="312" r:id="rId18"/>
    <p:sldId id="276" r:id="rId19"/>
    <p:sldId id="263" r:id="rId20"/>
    <p:sldId id="303" r:id="rId21"/>
    <p:sldId id="304" r:id="rId22"/>
    <p:sldId id="305" r:id="rId23"/>
    <p:sldId id="313" r:id="rId24"/>
    <p:sldId id="283" r:id="rId25"/>
    <p:sldId id="285" r:id="rId26"/>
    <p:sldId id="286" r:id="rId27"/>
    <p:sldId id="287" r:id="rId28"/>
    <p:sldId id="289" r:id="rId29"/>
    <p:sldId id="290" r:id="rId30"/>
    <p:sldId id="311" r:id="rId31"/>
    <p:sldId id="295" r:id="rId32"/>
    <p:sldId id="296" r:id="rId33"/>
    <p:sldId id="297" r:id="rId34"/>
    <p:sldId id="298" r:id="rId35"/>
    <p:sldId id="291" r:id="rId36"/>
    <p:sldId id="300" r:id="rId37"/>
    <p:sldId id="268" r:id="rId38"/>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B"/>
    <a:srgbClr val="AB0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45"/>
    <p:restoredTop sz="92427"/>
  </p:normalViewPr>
  <p:slideViewPr>
    <p:cSldViewPr>
      <p:cViewPr varScale="1">
        <p:scale>
          <a:sx n="70" d="100"/>
          <a:sy n="70" d="100"/>
        </p:scale>
        <p:origin x="330" y="78"/>
      </p:cViewPr>
      <p:guideLst>
        <p:guide orient="horz" pos="2880"/>
        <p:guide pos="216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7/30/2024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182240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3635"/>
                </a:solidFill>
                <a:effectLst/>
                <a:latin typeface="proxima-nova"/>
              </a:rPr>
              <a:t>The NSF's Higher Education Research and Development survey annually ranks more than 900 colleges and universities and is considered the primary source of information on research and development expenditures at U.S. colleges and universities. </a:t>
            </a:r>
            <a:r>
              <a:rPr lang="en-US" sz="1200" dirty="0">
                <a:solidFill>
                  <a:srgbClr val="0C234A"/>
                </a:solidFill>
                <a:latin typeface="Times New Roman"/>
                <a:cs typeface="Times New Roman"/>
              </a:rPr>
              <a:t>It matters because we are surrounded by a major think tank and the possibilities for collaboration are endless!</a:t>
            </a:r>
            <a:endParaRPr lang="en-US" sz="1200" dirty="0">
              <a:latin typeface="Times New Roman"/>
              <a:cs typeface="Times New Roman"/>
            </a:endParaRP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2</a:t>
            </a:fld>
            <a:endParaRPr lang="en-US"/>
          </a:p>
        </p:txBody>
      </p:sp>
    </p:spTree>
    <p:extLst>
      <p:ext uri="{BB962C8B-B14F-4D97-AF65-F5344CB8AC3E}">
        <p14:creationId xmlns:p14="http://schemas.microsoft.com/office/powerpoint/2010/main" val="415462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14</a:t>
            </a:fld>
            <a:endParaRPr lang="en-US"/>
          </a:p>
        </p:txBody>
      </p:sp>
    </p:spTree>
    <p:extLst>
      <p:ext uri="{BB962C8B-B14F-4D97-AF65-F5344CB8AC3E}">
        <p14:creationId xmlns:p14="http://schemas.microsoft.com/office/powerpoint/2010/main" val="34090619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dirty="0"/>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dirty="0"/>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dirty="0"/>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dirty="0"/>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dirty="0"/>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dirty="0"/>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dirty="0"/>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dirty="0"/>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mailto:ashleyscott@obgyn.arizona.edu" TargetMode="External"/><Relationship Id="rId2" Type="http://schemas.openxmlformats.org/officeDocument/2006/relationships/hyperlink" Target="mailto:lcoppola@obgyn.arizona.edu"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8FF35417-3F0A-C241-B35B-084EDB693D36}"/>
              </a:ext>
            </a:extLst>
          </p:cNvPr>
          <p:cNvSpPr txBox="1">
            <a:spLocks/>
          </p:cNvSpPr>
          <p:nvPr/>
        </p:nvSpPr>
        <p:spPr>
          <a:xfrm>
            <a:off x="3479800" y="6851848"/>
            <a:ext cx="11328400"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lnSpc>
                <a:spcPts val="14960"/>
              </a:lnSpc>
              <a:spcBef>
                <a:spcPts val="1325"/>
              </a:spcBef>
            </a:pPr>
            <a:r>
              <a:rPr lang="en-US" sz="5400" kern="0" spc="-150" dirty="0">
                <a:solidFill>
                  <a:srgbClr val="0C234B"/>
                </a:solidFill>
                <a:latin typeface="Times New Roman" panose="02020603050405020304" pitchFamily="18" charset="0"/>
                <a:cs typeface="Times New Roman" panose="02020603050405020304" pitchFamily="18" charset="0"/>
              </a:rPr>
              <a:t>Department of Obstetrics and Gynecology </a:t>
            </a:r>
          </a:p>
        </p:txBody>
      </p:sp>
      <p:sp>
        <p:nvSpPr>
          <p:cNvPr id="6" name="Rectangle 5">
            <a:extLst>
              <a:ext uri="{FF2B5EF4-FFF2-40B4-BE49-F238E27FC236}">
                <a16:creationId xmlns:a16="http://schemas.microsoft.com/office/drawing/2014/main" id="{465C2D92-E1E6-7746-B459-BEFEB84964AE}"/>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7043E43-56AE-86B5-F56D-36580C24903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8901"/>
          <a:stretch/>
        </p:blipFill>
        <p:spPr>
          <a:xfrm>
            <a:off x="0" y="-647700"/>
            <a:ext cx="18288000" cy="8001000"/>
          </a:xfrm>
          <a:prstGeom prst="rect">
            <a:avLst/>
          </a:prstGeom>
        </p:spPr>
      </p:pic>
      <p:pic>
        <p:nvPicPr>
          <p:cNvPr id="9" name="Picture 8">
            <a:extLst>
              <a:ext uri="{FF2B5EF4-FFF2-40B4-BE49-F238E27FC236}">
                <a16:creationId xmlns:a16="http://schemas.microsoft.com/office/drawing/2014/main" id="{483D88F1-FF68-6A0B-A568-6AF6A52CA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7573846"/>
            <a:ext cx="3462338" cy="2512668"/>
          </a:xfrm>
          <a:prstGeom prst="rect">
            <a:avLst/>
          </a:prstGeom>
        </p:spPr>
      </p:pic>
      <p:sp>
        <p:nvSpPr>
          <p:cNvPr id="10" name="object 9">
            <a:extLst>
              <a:ext uri="{FF2B5EF4-FFF2-40B4-BE49-F238E27FC236}">
                <a16:creationId xmlns:a16="http://schemas.microsoft.com/office/drawing/2014/main" id="{27FB2459-2ABC-25CA-A7A0-D17811F916A6}"/>
              </a:ext>
            </a:extLst>
          </p:cNvPr>
          <p:cNvSpPr txBox="1">
            <a:spLocks/>
          </p:cNvSpPr>
          <p:nvPr/>
        </p:nvSpPr>
        <p:spPr>
          <a:xfrm>
            <a:off x="3448424" y="7658100"/>
            <a:ext cx="11328400"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lnSpc>
                <a:spcPts val="14960"/>
              </a:lnSpc>
              <a:spcBef>
                <a:spcPts val="1325"/>
              </a:spcBef>
            </a:pPr>
            <a:r>
              <a:rPr lang="en-US" sz="4000" kern="0" spc="-150" dirty="0">
                <a:solidFill>
                  <a:srgbClr val="0C234B"/>
                </a:solidFill>
                <a:latin typeface="Times New Roman" panose="02020603050405020304" pitchFamily="18" charset="0"/>
                <a:cs typeface="Times New Roman" panose="02020603050405020304" pitchFamily="18" charset="0"/>
              </a:rPr>
              <a:t>University of Arizona Health Sciences</a:t>
            </a:r>
          </a:p>
        </p:txBody>
      </p:sp>
    </p:spTree>
    <p:extLst>
      <p:ext uri="{BB962C8B-B14F-4D97-AF65-F5344CB8AC3E}">
        <p14:creationId xmlns:p14="http://schemas.microsoft.com/office/powerpoint/2010/main" val="394685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0591800" y="2933700"/>
            <a:ext cx="7467600" cy="7066126"/>
          </a:xfrm>
          <a:prstGeom prst="rect">
            <a:avLst/>
          </a:prstGeom>
        </p:spPr>
        <p:txBody>
          <a:bodyPr vert="horz" wrap="square" lIns="0" tIns="12700" rIns="0" bIns="0" rtlCol="0">
            <a:noAutofit/>
          </a:bodyPr>
          <a:lstStyle/>
          <a:p>
            <a:pPr marL="298450" indent="-285750">
              <a:lnSpc>
                <a:spcPct val="100000"/>
              </a:lnSpc>
              <a:spcBef>
                <a:spcPts val="100"/>
              </a:spcBef>
              <a:buFont typeface="Arial" panose="020B0604020202020204" pitchFamily="34" charset="0"/>
              <a:buChar char="•"/>
            </a:pPr>
            <a:r>
              <a:rPr lang="en-US" sz="3600" dirty="0">
                <a:solidFill>
                  <a:srgbClr val="0C234B"/>
                </a:solidFill>
              </a:rPr>
              <a:t>Faculty</a:t>
            </a:r>
          </a:p>
          <a:p>
            <a:pPr marL="298450" indent="-285750">
              <a:lnSpc>
                <a:spcPct val="100000"/>
              </a:lnSpc>
              <a:spcBef>
                <a:spcPts val="100"/>
              </a:spcBef>
              <a:buFont typeface="Arial" panose="020B0604020202020204" pitchFamily="34" charset="0"/>
              <a:buChar char="•"/>
            </a:pPr>
            <a:r>
              <a:rPr lang="en-US" sz="3600" dirty="0">
                <a:solidFill>
                  <a:srgbClr val="0C234B"/>
                </a:solidFill>
              </a:rPr>
              <a:t>Research opportunities</a:t>
            </a:r>
          </a:p>
          <a:p>
            <a:pPr marL="298450" indent="-285750">
              <a:lnSpc>
                <a:spcPct val="100000"/>
              </a:lnSpc>
              <a:spcBef>
                <a:spcPts val="100"/>
              </a:spcBef>
              <a:buFont typeface="Arial" panose="020B0604020202020204" pitchFamily="34" charset="0"/>
              <a:buChar char="•"/>
            </a:pPr>
            <a:r>
              <a:rPr lang="en-US" sz="3600" dirty="0">
                <a:solidFill>
                  <a:srgbClr val="0C234B"/>
                </a:solidFill>
              </a:rPr>
              <a:t>High Risk OB referral center for southern AZ</a:t>
            </a:r>
          </a:p>
          <a:p>
            <a:pPr marL="298450" indent="-285750">
              <a:lnSpc>
                <a:spcPct val="100000"/>
              </a:lnSpc>
              <a:spcBef>
                <a:spcPts val="100"/>
              </a:spcBef>
              <a:buFont typeface="Arial" panose="020B0604020202020204" pitchFamily="34" charset="0"/>
              <a:buChar char="•"/>
            </a:pPr>
            <a:r>
              <a:rPr lang="en-US" sz="3600" dirty="0">
                <a:solidFill>
                  <a:srgbClr val="0C234B"/>
                </a:solidFill>
              </a:rPr>
              <a:t>Growing OB volume</a:t>
            </a:r>
          </a:p>
          <a:p>
            <a:pPr marL="298450" indent="-285750">
              <a:lnSpc>
                <a:spcPct val="100000"/>
              </a:lnSpc>
              <a:spcBef>
                <a:spcPts val="100"/>
              </a:spcBef>
              <a:buFont typeface="Arial" panose="020B0604020202020204" pitchFamily="34" charset="0"/>
              <a:buChar char="•"/>
            </a:pPr>
            <a:r>
              <a:rPr lang="en-US" sz="3600" dirty="0">
                <a:solidFill>
                  <a:srgbClr val="0C234B"/>
                </a:solidFill>
              </a:rPr>
              <a:t>Fetal Care Center</a:t>
            </a:r>
          </a:p>
          <a:p>
            <a:pPr marL="298450" indent="-285750">
              <a:lnSpc>
                <a:spcPct val="100000"/>
              </a:lnSpc>
              <a:spcBef>
                <a:spcPts val="100"/>
              </a:spcBef>
              <a:buFont typeface="Arial" panose="020B0604020202020204" pitchFamily="34" charset="0"/>
              <a:buChar char="•"/>
            </a:pPr>
            <a:r>
              <a:rPr lang="en-US" sz="3600" dirty="0">
                <a:solidFill>
                  <a:srgbClr val="0C234B"/>
                </a:solidFill>
              </a:rPr>
              <a:t>Diverse patient population </a:t>
            </a:r>
          </a:p>
          <a:p>
            <a:pPr marL="298450" indent="-285750">
              <a:lnSpc>
                <a:spcPct val="100000"/>
              </a:lnSpc>
              <a:spcBef>
                <a:spcPts val="100"/>
              </a:spcBef>
              <a:buFont typeface="Arial" panose="020B0604020202020204" pitchFamily="34" charset="0"/>
              <a:buChar char="•"/>
            </a:pPr>
            <a:r>
              <a:rPr lang="en-US" sz="3600" dirty="0">
                <a:solidFill>
                  <a:srgbClr val="0C234B"/>
                </a:solidFill>
              </a:rPr>
              <a:t>The ability to write your own story!</a:t>
            </a:r>
          </a:p>
        </p:txBody>
      </p:sp>
      <p:sp>
        <p:nvSpPr>
          <p:cNvPr id="6" name="object 6"/>
          <p:cNvSpPr txBox="1"/>
          <p:nvPr/>
        </p:nvSpPr>
        <p:spPr>
          <a:xfrm>
            <a:off x="1947993" y="2655832"/>
            <a:ext cx="7173595" cy="2820003"/>
          </a:xfrm>
          <a:prstGeom prst="rect">
            <a:avLst/>
          </a:prstGeom>
        </p:spPr>
        <p:txBody>
          <a:bodyPr vert="horz" wrap="square" lIns="0" tIns="151130" rIns="0" bIns="0" rtlCol="0">
            <a:noAutofit/>
          </a:bodyPr>
          <a:lstStyle/>
          <a:p>
            <a:pPr marL="12700" marR="5080">
              <a:lnSpc>
                <a:spcPts val="10410"/>
              </a:lnSpc>
              <a:spcBef>
                <a:spcPts val="1190"/>
              </a:spcBef>
            </a:pPr>
            <a:r>
              <a:rPr lang="en-US" sz="9500" dirty="0">
                <a:solidFill>
                  <a:srgbClr val="0C234A"/>
                </a:solidFill>
                <a:latin typeface="Times New Roman"/>
                <a:cs typeface="Times New Roman"/>
              </a:rPr>
              <a:t>Why choose our fellowship?</a:t>
            </a:r>
            <a:endParaRPr sz="9500" dirty="0">
              <a:latin typeface="Times New Roman"/>
              <a:cs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934200" y="4533900"/>
            <a:ext cx="7551596" cy="3151504"/>
          </a:xfrm>
          <a:prstGeom prst="rect">
            <a:avLst/>
          </a:prstGeom>
        </p:spPr>
        <p:txBody>
          <a:bodyPr vert="horz" wrap="square" lIns="0" tIns="73025" rIns="0" bIns="0" rtlCol="0">
            <a:noAutofit/>
          </a:bodyPr>
          <a:lstStyle/>
          <a:p>
            <a:pPr marL="12700" marR="5080">
              <a:lnSpc>
                <a:spcPts val="8009"/>
              </a:lnSpc>
              <a:spcBef>
                <a:spcPts val="575"/>
              </a:spcBef>
            </a:pPr>
            <a:r>
              <a:rPr lang="en-US" sz="9600" dirty="0">
                <a:solidFill>
                  <a:srgbClr val="0C234A"/>
                </a:solidFill>
                <a:latin typeface="Times New Roman" panose="02020603050405020304" pitchFamily="18" charset="0"/>
                <a:cs typeface="Times New Roman" panose="02020603050405020304" pitchFamily="18" charset="0"/>
              </a:rPr>
              <a:t>Who are we? </a:t>
            </a:r>
            <a:endParaRPr sz="9600" dirty="0">
              <a:latin typeface="Times New Roman"/>
              <a:cs typeface="Times New Roman"/>
            </a:endParaRPr>
          </a:p>
        </p:txBody>
      </p:sp>
      <p:pic>
        <p:nvPicPr>
          <p:cNvPr id="4" name="Picture 3" descr="A large brick building with trees in front of it&#10;&#10;Description automatically generated with low confidence">
            <a:extLst>
              <a:ext uri="{FF2B5EF4-FFF2-40B4-BE49-F238E27FC236}">
                <a16:creationId xmlns:a16="http://schemas.microsoft.com/office/drawing/2014/main" id="{9C2DE6EF-3E78-7608-70CE-8C45785D770F}"/>
              </a:ext>
            </a:extLst>
          </p:cNvPr>
          <p:cNvPicPr>
            <a:picLocks noChangeAspect="1"/>
          </p:cNvPicPr>
          <p:nvPr/>
        </p:nvPicPr>
        <p:blipFill rotWithShape="1">
          <a:blip r:embed="rId2">
            <a:extLst>
              <a:ext uri="{28A0092B-C50C-407E-A947-70E740481C1C}">
                <a14:useLocalDpi xmlns:a14="http://schemas.microsoft.com/office/drawing/2010/main" val="0"/>
              </a:ext>
            </a:extLst>
          </a:blip>
          <a:srcRect l="38500" t="11690" r="29000" b="11690"/>
          <a:stretch/>
        </p:blipFill>
        <p:spPr>
          <a:xfrm>
            <a:off x="990600" y="929304"/>
            <a:ext cx="5334000" cy="837027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 name="Rectangle 1">
            <a:extLst>
              <a:ext uri="{FF2B5EF4-FFF2-40B4-BE49-F238E27FC236}">
                <a16:creationId xmlns:a16="http://schemas.microsoft.com/office/drawing/2014/main" id="{AC616FF0-E847-CEFD-D002-A02DCA3A24D5}"/>
              </a:ext>
            </a:extLst>
          </p:cNvPr>
          <p:cNvSpPr/>
          <p:nvPr/>
        </p:nvSpPr>
        <p:spPr>
          <a:xfrm>
            <a:off x="762000" y="8496300"/>
            <a:ext cx="3733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9">
            <a:extLst>
              <a:ext uri="{FF2B5EF4-FFF2-40B4-BE49-F238E27FC236}">
                <a16:creationId xmlns:a16="http://schemas.microsoft.com/office/drawing/2014/main" id="{3C94D152-FC6A-A576-0BB5-BD3F5F279C55}"/>
              </a:ext>
            </a:extLst>
          </p:cNvPr>
          <p:cNvSpPr txBox="1">
            <a:spLocks/>
          </p:cNvSpPr>
          <p:nvPr/>
        </p:nvSpPr>
        <p:spPr>
          <a:xfrm>
            <a:off x="3479800" y="7826474"/>
            <a:ext cx="11328400"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lnSpc>
                <a:spcPts val="14960"/>
              </a:lnSpc>
              <a:spcBef>
                <a:spcPts val="1325"/>
              </a:spcBef>
            </a:pPr>
            <a:r>
              <a:rPr lang="en-US" sz="6600" kern="0" spc="-150" dirty="0">
                <a:solidFill>
                  <a:srgbClr val="0C234B"/>
                </a:solidFill>
                <a:latin typeface="Times New Roman" panose="02020603050405020304" pitchFamily="18" charset="0"/>
                <a:cs typeface="Times New Roman" panose="02020603050405020304" pitchFamily="18" charset="0"/>
              </a:rPr>
              <a:t>The Department of OB/GYN</a:t>
            </a:r>
          </a:p>
        </p:txBody>
      </p:sp>
      <p:pic>
        <p:nvPicPr>
          <p:cNvPr id="9" name="Content Placeholder 6">
            <a:extLst>
              <a:ext uri="{FF2B5EF4-FFF2-40B4-BE49-F238E27FC236}">
                <a16:creationId xmlns:a16="http://schemas.microsoft.com/office/drawing/2014/main" id="{C0613C7A-3535-9C0F-7404-60130AC9D5BC}"/>
              </a:ext>
            </a:extLst>
          </p:cNvPr>
          <p:cNvPicPr>
            <a:picLocks noChangeAspect="1"/>
          </p:cNvPicPr>
          <p:nvPr/>
        </p:nvPicPr>
        <p:blipFill>
          <a:blip r:embed="rId2" cstate="print">
            <a:extLst>
              <a:ext uri="{28A0092B-C50C-407E-A947-70E740481C1C}">
                <a14:useLocalDpi xmlns:a14="http://schemas.microsoft.com/office/drawing/2010/main" val="0"/>
              </a:ext>
            </a:extLst>
          </a:blip>
          <a:srcRect t="13045" b="13045"/>
          <a:stretch/>
        </p:blipFill>
        <p:spPr>
          <a:xfrm>
            <a:off x="0" y="-948855"/>
            <a:ext cx="18288000" cy="9292755"/>
          </a:xfrm>
          <a:prstGeom prst="rect">
            <a:avLst/>
          </a:prstGeom>
        </p:spPr>
      </p:pic>
    </p:spTree>
    <p:extLst>
      <p:ext uri="{BB962C8B-B14F-4D97-AF65-F5344CB8AC3E}">
        <p14:creationId xmlns:p14="http://schemas.microsoft.com/office/powerpoint/2010/main" val="3860498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5">
            <a:extLst>
              <a:ext uri="{FF2B5EF4-FFF2-40B4-BE49-F238E27FC236}">
                <a16:creationId xmlns:a16="http://schemas.microsoft.com/office/drawing/2014/main" id="{83463FB7-51C1-5147-BCC6-34D084156878}"/>
              </a:ext>
            </a:extLst>
          </p:cNvPr>
          <p:cNvSpPr txBox="1"/>
          <p:nvPr/>
        </p:nvSpPr>
        <p:spPr>
          <a:xfrm>
            <a:off x="11305222" y="1470735"/>
            <a:ext cx="5915978" cy="1505540"/>
          </a:xfrm>
          <a:prstGeom prst="rect">
            <a:avLst/>
          </a:prstGeom>
        </p:spPr>
        <p:txBody>
          <a:bodyPr vert="horz" wrap="square" lIns="0" tIns="12700" rIns="0" bIns="0" rtlCol="0">
            <a:noAutofit/>
          </a:bodyPr>
          <a:lstStyle/>
          <a:p>
            <a:pPr marL="12700">
              <a:lnSpc>
                <a:spcPct val="100000"/>
              </a:lnSpc>
              <a:spcBef>
                <a:spcPts val="100"/>
              </a:spcBef>
            </a:pPr>
            <a:r>
              <a:rPr lang="en-US" sz="3600" b="1" dirty="0">
                <a:solidFill>
                  <a:srgbClr val="0C234A"/>
                </a:solidFill>
                <a:latin typeface="Calibri" panose="020F0502020204030204" pitchFamily="34" charset="0"/>
                <a:cs typeface="Calibri" panose="020F0502020204030204" pitchFamily="34" charset="0"/>
              </a:rPr>
              <a:t>Chaur-Dong Hsu, MD, MPH</a:t>
            </a:r>
            <a:endParaRPr sz="3600" b="1" dirty="0">
              <a:latin typeface="Calibri" panose="020F0502020204030204" pitchFamily="34" charset="0"/>
              <a:cs typeface="Calibri" panose="020F0502020204030204" pitchFamily="34" charset="0"/>
            </a:endParaRPr>
          </a:p>
          <a:p>
            <a:r>
              <a:rPr lang="en-US" sz="2400" dirty="0">
                <a:solidFill>
                  <a:srgbClr val="0C234B"/>
                </a:solidFill>
              </a:rPr>
              <a:t>Professor &amp; Department Head, Obstetrics &amp; Gynecology </a:t>
            </a:r>
          </a:p>
        </p:txBody>
      </p:sp>
      <p:sp>
        <p:nvSpPr>
          <p:cNvPr id="20" name="object 5">
            <a:extLst>
              <a:ext uri="{FF2B5EF4-FFF2-40B4-BE49-F238E27FC236}">
                <a16:creationId xmlns:a16="http://schemas.microsoft.com/office/drawing/2014/main" id="{8565E005-3B35-1B41-A811-8D602FDB0E14}"/>
              </a:ext>
            </a:extLst>
          </p:cNvPr>
          <p:cNvSpPr txBox="1"/>
          <p:nvPr/>
        </p:nvSpPr>
        <p:spPr>
          <a:xfrm>
            <a:off x="11305222" y="3732227"/>
            <a:ext cx="4417060" cy="1505540"/>
          </a:xfrm>
          <a:prstGeom prst="rect">
            <a:avLst/>
          </a:prstGeom>
        </p:spPr>
        <p:txBody>
          <a:bodyPr vert="horz" wrap="square" lIns="0" tIns="12700" rIns="0" bIns="0" rtlCol="0">
            <a:noAutofit/>
          </a:bodyPr>
          <a:lstStyle/>
          <a:p>
            <a:r>
              <a:rPr lang="en-US" sz="2400" dirty="0">
                <a:solidFill>
                  <a:srgbClr val="0C234B"/>
                </a:solidFill>
              </a:rPr>
              <a:t>Project Site Consultant, Perinatology Research Branch, NIH</a:t>
            </a:r>
          </a:p>
          <a:p>
            <a:endParaRPr lang="en-US" sz="2400" dirty="0">
              <a:solidFill>
                <a:srgbClr val="0C234B"/>
              </a:solidFill>
            </a:endParaRPr>
          </a:p>
          <a:p>
            <a:r>
              <a:rPr lang="en-US" sz="2400" dirty="0">
                <a:solidFill>
                  <a:srgbClr val="0C234B"/>
                </a:solidFill>
              </a:rPr>
              <a:t>Well funded researcher with nearly 300 publications</a:t>
            </a:r>
          </a:p>
        </p:txBody>
      </p:sp>
      <p:sp>
        <p:nvSpPr>
          <p:cNvPr id="21" name="object 5">
            <a:extLst>
              <a:ext uri="{FF2B5EF4-FFF2-40B4-BE49-F238E27FC236}">
                <a16:creationId xmlns:a16="http://schemas.microsoft.com/office/drawing/2014/main" id="{B7A2BE74-5265-6644-B219-10B65BFE4328}"/>
              </a:ext>
            </a:extLst>
          </p:cNvPr>
          <p:cNvSpPr txBox="1"/>
          <p:nvPr/>
        </p:nvSpPr>
        <p:spPr>
          <a:xfrm>
            <a:off x="11305222" y="6438900"/>
            <a:ext cx="4417060" cy="1505540"/>
          </a:xfrm>
          <a:prstGeom prst="rect">
            <a:avLst/>
          </a:prstGeom>
        </p:spPr>
        <p:txBody>
          <a:bodyPr vert="horz" wrap="square" lIns="0" tIns="12700" rIns="0" bIns="0" rtlCol="0">
            <a:noAutofit/>
          </a:bodyPr>
          <a:lstStyle/>
          <a:p>
            <a:r>
              <a:rPr lang="en-US" sz="2400" b="1" dirty="0">
                <a:solidFill>
                  <a:srgbClr val="0C234B"/>
                </a:solidFill>
              </a:rPr>
              <a:t>Research Interest: </a:t>
            </a:r>
            <a:r>
              <a:rPr lang="en-US" sz="2400" dirty="0">
                <a:solidFill>
                  <a:srgbClr val="0C234B"/>
                </a:solidFill>
              </a:rPr>
              <a:t>Obstetrical syndromes, personalized obstetrics, preeclampsia, intraamniotic infection </a:t>
            </a:r>
          </a:p>
          <a:p>
            <a:endParaRPr lang="en-US" sz="2400" dirty="0">
              <a:solidFill>
                <a:srgbClr val="0C234B"/>
              </a:solidFill>
            </a:endParaRPr>
          </a:p>
          <a:p>
            <a:r>
              <a:rPr lang="en-US" sz="2400" b="1" dirty="0">
                <a:solidFill>
                  <a:srgbClr val="0C234B"/>
                </a:solidFill>
              </a:rPr>
              <a:t>Clinical Interest: </a:t>
            </a:r>
            <a:r>
              <a:rPr lang="en-US" sz="2400" dirty="0">
                <a:solidFill>
                  <a:srgbClr val="0C234B"/>
                </a:solidFill>
              </a:rPr>
              <a:t>Complex MFM cases and perinatal ultrasound </a:t>
            </a:r>
          </a:p>
        </p:txBody>
      </p:sp>
      <p:cxnSp>
        <p:nvCxnSpPr>
          <p:cNvPr id="25" name="Straight Connector 24">
            <a:extLst>
              <a:ext uri="{FF2B5EF4-FFF2-40B4-BE49-F238E27FC236}">
                <a16:creationId xmlns:a16="http://schemas.microsoft.com/office/drawing/2014/main" id="{849ECDC2-2CF0-1947-9BEE-DF69B3569E8A}"/>
              </a:ext>
            </a:extLst>
          </p:cNvPr>
          <p:cNvCxnSpPr/>
          <p:nvPr/>
        </p:nvCxnSpPr>
        <p:spPr>
          <a:xfrm>
            <a:off x="11305222" y="3314700"/>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0EAFD4D-11B2-AE44-BA00-A8ED2C25AF14}"/>
              </a:ext>
            </a:extLst>
          </p:cNvPr>
          <p:cNvCxnSpPr/>
          <p:nvPr/>
        </p:nvCxnSpPr>
        <p:spPr>
          <a:xfrm>
            <a:off x="11305222" y="6057900"/>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descr="A person wearing a white shirt and red tie&#10;&#10;Description automatically generated with medium confidence">
            <a:extLst>
              <a:ext uri="{FF2B5EF4-FFF2-40B4-BE49-F238E27FC236}">
                <a16:creationId xmlns:a16="http://schemas.microsoft.com/office/drawing/2014/main" id="{EB501D22-BCA7-7379-0F24-E15CF01599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69" b="5034"/>
          <a:stretch/>
        </p:blipFill>
        <p:spPr>
          <a:xfrm>
            <a:off x="3745060" y="2031386"/>
            <a:ext cx="5551340" cy="6224228"/>
          </a:xfrm>
          <a:prstGeom prst="rect">
            <a:avLst/>
          </a:prstGeom>
          <a:effectLst>
            <a:innerShdw blurRad="114300">
              <a:prstClr val="black"/>
            </a:innerShdw>
            <a:softEdge rad="63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5">
            <a:extLst>
              <a:ext uri="{FF2B5EF4-FFF2-40B4-BE49-F238E27FC236}">
                <a16:creationId xmlns:a16="http://schemas.microsoft.com/office/drawing/2014/main" id="{83463FB7-51C1-5147-BCC6-34D084156878}"/>
              </a:ext>
            </a:extLst>
          </p:cNvPr>
          <p:cNvSpPr txBox="1"/>
          <p:nvPr/>
        </p:nvSpPr>
        <p:spPr>
          <a:xfrm>
            <a:off x="11294872" y="1706000"/>
            <a:ext cx="5915978" cy="1505540"/>
          </a:xfrm>
          <a:prstGeom prst="rect">
            <a:avLst/>
          </a:prstGeom>
        </p:spPr>
        <p:txBody>
          <a:bodyPr vert="horz" wrap="square" lIns="0" tIns="12700" rIns="0" bIns="0" rtlCol="0">
            <a:noAutofit/>
          </a:bodyPr>
          <a:lstStyle/>
          <a:p>
            <a:pPr marL="12700">
              <a:lnSpc>
                <a:spcPct val="100000"/>
              </a:lnSpc>
              <a:spcBef>
                <a:spcPts val="100"/>
              </a:spcBef>
            </a:pPr>
            <a:r>
              <a:rPr lang="en-US" sz="3600" b="1" dirty="0">
                <a:solidFill>
                  <a:srgbClr val="0C234A"/>
                </a:solidFill>
                <a:latin typeface="Calibri" panose="020F0502020204030204" pitchFamily="34" charset="0"/>
                <a:cs typeface="Calibri" panose="020F0502020204030204" pitchFamily="34" charset="0"/>
              </a:rPr>
              <a:t>Karen Lesser, MD</a:t>
            </a:r>
            <a:endParaRPr sz="3600" b="1" dirty="0">
              <a:latin typeface="Calibri" panose="020F0502020204030204" pitchFamily="34" charset="0"/>
              <a:cs typeface="Calibri" panose="020F0502020204030204" pitchFamily="34" charset="0"/>
            </a:endParaRPr>
          </a:p>
          <a:p>
            <a:r>
              <a:rPr lang="en-US" sz="2400" dirty="0">
                <a:solidFill>
                  <a:srgbClr val="0C234B"/>
                </a:solidFill>
              </a:rPr>
              <a:t>Professor, Obstetrics &amp; Gynecology</a:t>
            </a:r>
          </a:p>
          <a:p>
            <a:r>
              <a:rPr lang="en-US" sz="2400" dirty="0">
                <a:solidFill>
                  <a:srgbClr val="0C234B"/>
                </a:solidFill>
              </a:rPr>
              <a:t>MFM Division Director </a:t>
            </a:r>
          </a:p>
        </p:txBody>
      </p:sp>
      <p:sp>
        <p:nvSpPr>
          <p:cNvPr id="21" name="object 5">
            <a:extLst>
              <a:ext uri="{FF2B5EF4-FFF2-40B4-BE49-F238E27FC236}">
                <a16:creationId xmlns:a16="http://schemas.microsoft.com/office/drawing/2014/main" id="{B7A2BE74-5265-6644-B219-10B65BFE4328}"/>
              </a:ext>
            </a:extLst>
          </p:cNvPr>
          <p:cNvSpPr txBox="1"/>
          <p:nvPr/>
        </p:nvSpPr>
        <p:spPr>
          <a:xfrm>
            <a:off x="11276287" y="6448699"/>
            <a:ext cx="4417060" cy="1505540"/>
          </a:xfrm>
          <a:prstGeom prst="rect">
            <a:avLst/>
          </a:prstGeom>
        </p:spPr>
        <p:txBody>
          <a:bodyPr vert="horz" wrap="square" lIns="0" tIns="12700" rIns="0" bIns="0" rtlCol="0">
            <a:noAutofit/>
          </a:bodyPr>
          <a:lstStyle/>
          <a:p>
            <a:r>
              <a:rPr lang="en-US" sz="2400" b="1" dirty="0">
                <a:solidFill>
                  <a:srgbClr val="0C234B"/>
                </a:solidFill>
              </a:rPr>
              <a:t>Research Interests: </a:t>
            </a:r>
            <a:r>
              <a:rPr lang="en-US" sz="2400" dirty="0">
                <a:solidFill>
                  <a:srgbClr val="0C234B"/>
                </a:solidFill>
              </a:rPr>
              <a:t>Diabetes in pregnancy; Physical activity and pregnancy outcomes</a:t>
            </a:r>
          </a:p>
          <a:p>
            <a:endParaRPr lang="en-US" sz="2400" dirty="0">
              <a:solidFill>
                <a:srgbClr val="0C234B"/>
              </a:solidFill>
            </a:endParaRPr>
          </a:p>
          <a:p>
            <a:r>
              <a:rPr lang="en-US" sz="2400" b="1" dirty="0">
                <a:solidFill>
                  <a:srgbClr val="0C234B"/>
                </a:solidFill>
              </a:rPr>
              <a:t>Clinical Interests: D</a:t>
            </a:r>
            <a:r>
              <a:rPr lang="en-US" sz="2400" dirty="0">
                <a:solidFill>
                  <a:srgbClr val="0C234B"/>
                </a:solidFill>
              </a:rPr>
              <a:t>iabetes in pregnancy; Ultrasound</a:t>
            </a:r>
          </a:p>
        </p:txBody>
      </p:sp>
      <p:cxnSp>
        <p:nvCxnSpPr>
          <p:cNvPr id="25" name="Straight Connector 24">
            <a:extLst>
              <a:ext uri="{FF2B5EF4-FFF2-40B4-BE49-F238E27FC236}">
                <a16:creationId xmlns:a16="http://schemas.microsoft.com/office/drawing/2014/main" id="{849ECDC2-2CF0-1947-9BEE-DF69B3569E8A}"/>
              </a:ext>
            </a:extLst>
          </p:cNvPr>
          <p:cNvCxnSpPr/>
          <p:nvPr/>
        </p:nvCxnSpPr>
        <p:spPr>
          <a:xfrm>
            <a:off x="11294872" y="3543300"/>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pic>
        <p:nvPicPr>
          <p:cNvPr id="1026" name="Picture 2" descr="Karen Lesser">
            <a:extLst>
              <a:ext uri="{FF2B5EF4-FFF2-40B4-BE49-F238E27FC236}">
                <a16:creationId xmlns:a16="http://schemas.microsoft.com/office/drawing/2014/main" id="{987BAED9-702D-944E-BDAF-A75FB8E9F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001906"/>
            <a:ext cx="4953000" cy="6191250"/>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5">
            <a:extLst>
              <a:ext uri="{FF2B5EF4-FFF2-40B4-BE49-F238E27FC236}">
                <a16:creationId xmlns:a16="http://schemas.microsoft.com/office/drawing/2014/main" id="{49ED4A7E-5E20-0E45-87B6-CC70758FF1FC}"/>
              </a:ext>
            </a:extLst>
          </p:cNvPr>
          <p:cNvSpPr txBox="1"/>
          <p:nvPr/>
        </p:nvSpPr>
        <p:spPr>
          <a:xfrm>
            <a:off x="11305222" y="3934100"/>
            <a:ext cx="4417060" cy="1505540"/>
          </a:xfrm>
          <a:prstGeom prst="rect">
            <a:avLst/>
          </a:prstGeom>
        </p:spPr>
        <p:txBody>
          <a:bodyPr vert="horz" wrap="square" lIns="0" tIns="12700" rIns="0" bIns="0" rtlCol="0">
            <a:noAutofit/>
          </a:bodyPr>
          <a:lstStyle/>
          <a:p>
            <a:r>
              <a:rPr lang="en-US" sz="2400" dirty="0">
                <a:solidFill>
                  <a:srgbClr val="0C234B"/>
                </a:solidFill>
              </a:rPr>
              <a:t>Expertise in management of diabetes in pregnancy</a:t>
            </a:r>
          </a:p>
          <a:p>
            <a:endParaRPr lang="en-US" sz="2400" dirty="0">
              <a:solidFill>
                <a:srgbClr val="0C234B"/>
              </a:solidFill>
            </a:endParaRPr>
          </a:p>
          <a:p>
            <a:r>
              <a:rPr lang="en-US" sz="2400" dirty="0">
                <a:solidFill>
                  <a:srgbClr val="0C234B"/>
                </a:solidFill>
              </a:rPr>
              <a:t>Provides MFM co-management of Fetal Care Center patients</a:t>
            </a:r>
          </a:p>
        </p:txBody>
      </p:sp>
      <p:cxnSp>
        <p:nvCxnSpPr>
          <p:cNvPr id="12" name="Straight Connector 11">
            <a:extLst>
              <a:ext uri="{FF2B5EF4-FFF2-40B4-BE49-F238E27FC236}">
                <a16:creationId xmlns:a16="http://schemas.microsoft.com/office/drawing/2014/main" id="{8BE9439D-B22B-724E-9115-F9FB78536163}"/>
              </a:ext>
            </a:extLst>
          </p:cNvPr>
          <p:cNvCxnSpPr/>
          <p:nvPr/>
        </p:nvCxnSpPr>
        <p:spPr>
          <a:xfrm>
            <a:off x="11294872" y="6057900"/>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844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5">
            <a:extLst>
              <a:ext uri="{FF2B5EF4-FFF2-40B4-BE49-F238E27FC236}">
                <a16:creationId xmlns:a16="http://schemas.microsoft.com/office/drawing/2014/main" id="{83463FB7-51C1-5147-BCC6-34D084156878}"/>
              </a:ext>
            </a:extLst>
          </p:cNvPr>
          <p:cNvSpPr txBox="1"/>
          <p:nvPr/>
        </p:nvSpPr>
        <p:spPr>
          <a:xfrm>
            <a:off x="11305222" y="2001906"/>
            <a:ext cx="5915978" cy="1505540"/>
          </a:xfrm>
          <a:prstGeom prst="rect">
            <a:avLst/>
          </a:prstGeom>
        </p:spPr>
        <p:txBody>
          <a:bodyPr vert="horz" wrap="square" lIns="0" tIns="12700" rIns="0" bIns="0" rtlCol="0">
            <a:noAutofit/>
          </a:bodyPr>
          <a:lstStyle/>
          <a:p>
            <a:pPr marL="12700">
              <a:lnSpc>
                <a:spcPct val="100000"/>
              </a:lnSpc>
              <a:spcBef>
                <a:spcPts val="100"/>
              </a:spcBef>
            </a:pPr>
            <a:r>
              <a:rPr lang="en-US" sz="3600" b="1" dirty="0">
                <a:solidFill>
                  <a:srgbClr val="0C234A"/>
                </a:solidFill>
                <a:latin typeface="Calibri" panose="020F0502020204030204" pitchFamily="34" charset="0"/>
                <a:cs typeface="Calibri" panose="020F0502020204030204" pitchFamily="34" charset="0"/>
              </a:rPr>
              <a:t>Kathryn Reed, MD</a:t>
            </a:r>
            <a:endParaRPr sz="3600" b="1" dirty="0">
              <a:latin typeface="Calibri" panose="020F0502020204030204" pitchFamily="34" charset="0"/>
              <a:cs typeface="Calibri" panose="020F0502020204030204" pitchFamily="34" charset="0"/>
            </a:endParaRPr>
          </a:p>
          <a:p>
            <a:r>
              <a:rPr lang="en-US" sz="2400" dirty="0">
                <a:solidFill>
                  <a:srgbClr val="0C234B"/>
                </a:solidFill>
              </a:rPr>
              <a:t>Professor Emeritus, Obstetrics &amp; Gynecology</a:t>
            </a:r>
          </a:p>
        </p:txBody>
      </p:sp>
      <p:sp>
        <p:nvSpPr>
          <p:cNvPr id="20" name="object 5">
            <a:extLst>
              <a:ext uri="{FF2B5EF4-FFF2-40B4-BE49-F238E27FC236}">
                <a16:creationId xmlns:a16="http://schemas.microsoft.com/office/drawing/2014/main" id="{8565E005-3B35-1B41-A811-8D602FDB0E14}"/>
              </a:ext>
            </a:extLst>
          </p:cNvPr>
          <p:cNvSpPr txBox="1"/>
          <p:nvPr/>
        </p:nvSpPr>
        <p:spPr>
          <a:xfrm>
            <a:off x="11305222" y="3873219"/>
            <a:ext cx="5153978" cy="1270277"/>
          </a:xfrm>
          <a:prstGeom prst="rect">
            <a:avLst/>
          </a:prstGeom>
        </p:spPr>
        <p:txBody>
          <a:bodyPr vert="horz" wrap="square" lIns="0" tIns="12700" rIns="0" bIns="0" rtlCol="0">
            <a:noAutofit/>
          </a:bodyPr>
          <a:lstStyle/>
          <a:p>
            <a:r>
              <a:rPr lang="en-US" sz="2400" dirty="0">
                <a:solidFill>
                  <a:srgbClr val="0C234B"/>
                </a:solidFill>
              </a:rPr>
              <a:t>Served as department chair and fellowship director for may years</a:t>
            </a:r>
          </a:p>
          <a:p>
            <a:endParaRPr lang="en-US" sz="2400" dirty="0">
              <a:solidFill>
                <a:srgbClr val="0C234B"/>
              </a:solidFill>
            </a:endParaRPr>
          </a:p>
          <a:p>
            <a:r>
              <a:rPr lang="en-US" sz="2400" dirty="0">
                <a:solidFill>
                  <a:srgbClr val="0C234B"/>
                </a:solidFill>
              </a:rPr>
              <a:t>Currently provides academic, research, and mentoring support for fellows</a:t>
            </a:r>
          </a:p>
        </p:txBody>
      </p:sp>
      <p:sp>
        <p:nvSpPr>
          <p:cNvPr id="21" name="object 5">
            <a:extLst>
              <a:ext uri="{FF2B5EF4-FFF2-40B4-BE49-F238E27FC236}">
                <a16:creationId xmlns:a16="http://schemas.microsoft.com/office/drawing/2014/main" id="{B7A2BE74-5265-6644-B219-10B65BFE4328}"/>
              </a:ext>
            </a:extLst>
          </p:cNvPr>
          <p:cNvSpPr txBox="1"/>
          <p:nvPr/>
        </p:nvSpPr>
        <p:spPr>
          <a:xfrm>
            <a:off x="11276647" y="6365567"/>
            <a:ext cx="4417060" cy="1505540"/>
          </a:xfrm>
          <a:prstGeom prst="rect">
            <a:avLst/>
          </a:prstGeom>
        </p:spPr>
        <p:txBody>
          <a:bodyPr vert="horz" wrap="square" lIns="0" tIns="12700" rIns="0" bIns="0" rtlCol="0">
            <a:noAutofit/>
          </a:bodyPr>
          <a:lstStyle/>
          <a:p>
            <a:r>
              <a:rPr lang="en-US" sz="2400" b="1" dirty="0">
                <a:solidFill>
                  <a:srgbClr val="0C234B"/>
                </a:solidFill>
              </a:rPr>
              <a:t>Research Interest: </a:t>
            </a:r>
            <a:r>
              <a:rPr lang="en-US" sz="2400" dirty="0">
                <a:solidFill>
                  <a:srgbClr val="0C234B"/>
                </a:solidFill>
              </a:rPr>
              <a:t>Fetal Cardiology, Behavioral Economics, Women in Medicine</a:t>
            </a:r>
          </a:p>
          <a:p>
            <a:endParaRPr lang="en-US" sz="2400" dirty="0">
              <a:solidFill>
                <a:srgbClr val="0C234B"/>
              </a:solidFill>
            </a:endParaRPr>
          </a:p>
        </p:txBody>
      </p:sp>
      <p:cxnSp>
        <p:nvCxnSpPr>
          <p:cNvPr id="25" name="Straight Connector 24">
            <a:extLst>
              <a:ext uri="{FF2B5EF4-FFF2-40B4-BE49-F238E27FC236}">
                <a16:creationId xmlns:a16="http://schemas.microsoft.com/office/drawing/2014/main" id="{849ECDC2-2CF0-1947-9BEE-DF69B3569E8A}"/>
              </a:ext>
            </a:extLst>
          </p:cNvPr>
          <p:cNvCxnSpPr/>
          <p:nvPr/>
        </p:nvCxnSpPr>
        <p:spPr>
          <a:xfrm>
            <a:off x="11305222" y="3497921"/>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0EAFD4D-11B2-AE44-BA00-A8ED2C25AF14}"/>
              </a:ext>
            </a:extLst>
          </p:cNvPr>
          <p:cNvCxnSpPr/>
          <p:nvPr/>
        </p:nvCxnSpPr>
        <p:spPr>
          <a:xfrm>
            <a:off x="11305222" y="6210300"/>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A0BC5F9-AB8C-DD4F-A3CA-9EDF0507D607}"/>
              </a:ext>
            </a:extLst>
          </p:cNvPr>
          <p:cNvPicPr>
            <a:picLocks noChangeAspect="1"/>
          </p:cNvPicPr>
          <p:nvPr/>
        </p:nvPicPr>
        <p:blipFill>
          <a:blip r:embed="rId2"/>
          <a:stretch>
            <a:fillRect/>
          </a:stretch>
        </p:blipFill>
        <p:spPr>
          <a:xfrm>
            <a:off x="3568762" y="1745595"/>
            <a:ext cx="5608692" cy="6795809"/>
          </a:xfrm>
          <a:prstGeom prst="rect">
            <a:avLst/>
          </a:prstGeom>
          <a:effectLst>
            <a:softEdge rad="127000"/>
          </a:effectLst>
        </p:spPr>
      </p:pic>
    </p:spTree>
    <p:extLst>
      <p:ext uri="{BB962C8B-B14F-4D97-AF65-F5344CB8AC3E}">
        <p14:creationId xmlns:p14="http://schemas.microsoft.com/office/powerpoint/2010/main" val="2984638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5">
            <a:extLst>
              <a:ext uri="{FF2B5EF4-FFF2-40B4-BE49-F238E27FC236}">
                <a16:creationId xmlns:a16="http://schemas.microsoft.com/office/drawing/2014/main" id="{83463FB7-51C1-5147-BCC6-34D084156878}"/>
              </a:ext>
            </a:extLst>
          </p:cNvPr>
          <p:cNvSpPr txBox="1"/>
          <p:nvPr/>
        </p:nvSpPr>
        <p:spPr>
          <a:xfrm>
            <a:off x="11305222" y="2001906"/>
            <a:ext cx="5915978" cy="1505540"/>
          </a:xfrm>
          <a:prstGeom prst="rect">
            <a:avLst/>
          </a:prstGeom>
        </p:spPr>
        <p:txBody>
          <a:bodyPr vert="horz" wrap="square" lIns="0" tIns="12700" rIns="0" bIns="0" rtlCol="0">
            <a:noAutofit/>
          </a:bodyPr>
          <a:lstStyle/>
          <a:p>
            <a:pPr marL="12700">
              <a:lnSpc>
                <a:spcPct val="100000"/>
              </a:lnSpc>
              <a:spcBef>
                <a:spcPts val="100"/>
              </a:spcBef>
            </a:pPr>
            <a:r>
              <a:rPr lang="en-US" sz="3600" b="1" dirty="0">
                <a:solidFill>
                  <a:srgbClr val="0C234A"/>
                </a:solidFill>
                <a:latin typeface="Calibri" panose="020F0502020204030204" pitchFamily="34" charset="0"/>
                <a:cs typeface="Calibri" panose="020F0502020204030204" pitchFamily="34" charset="0"/>
              </a:rPr>
              <a:t>Sarah </a:t>
            </a:r>
            <a:r>
              <a:rPr lang="en-US" sz="3600" b="1" dirty="0" err="1">
                <a:solidFill>
                  <a:srgbClr val="0C234A"/>
                </a:solidFill>
                <a:latin typeface="Calibri" panose="020F0502020204030204" pitchFamily="34" charset="0"/>
                <a:cs typeface="Calibri" panose="020F0502020204030204" pitchFamily="34" charset="0"/>
              </a:rPr>
              <a:t>Kellerhals</a:t>
            </a:r>
            <a:r>
              <a:rPr lang="en-US" sz="3600" b="1" dirty="0">
                <a:solidFill>
                  <a:srgbClr val="0C234A"/>
                </a:solidFill>
                <a:latin typeface="Calibri" panose="020F0502020204030204" pitchFamily="34" charset="0"/>
                <a:cs typeface="Calibri" panose="020F0502020204030204" pitchFamily="34" charset="0"/>
              </a:rPr>
              <a:t>, MD</a:t>
            </a:r>
            <a:endParaRPr sz="3600" b="1" dirty="0">
              <a:latin typeface="Calibri" panose="020F0502020204030204" pitchFamily="34" charset="0"/>
              <a:cs typeface="Calibri" panose="020F0502020204030204" pitchFamily="34" charset="0"/>
            </a:endParaRPr>
          </a:p>
          <a:p>
            <a:r>
              <a:rPr lang="en-US" sz="2400" dirty="0">
                <a:solidFill>
                  <a:srgbClr val="0C234B"/>
                </a:solidFill>
              </a:rPr>
              <a:t>Joining October, 2024</a:t>
            </a:r>
          </a:p>
        </p:txBody>
      </p:sp>
      <p:sp>
        <p:nvSpPr>
          <p:cNvPr id="20" name="object 5">
            <a:extLst>
              <a:ext uri="{FF2B5EF4-FFF2-40B4-BE49-F238E27FC236}">
                <a16:creationId xmlns:a16="http://schemas.microsoft.com/office/drawing/2014/main" id="{8565E005-3B35-1B41-A811-8D602FDB0E14}"/>
              </a:ext>
            </a:extLst>
          </p:cNvPr>
          <p:cNvSpPr txBox="1"/>
          <p:nvPr/>
        </p:nvSpPr>
        <p:spPr>
          <a:xfrm>
            <a:off x="11305222" y="3882744"/>
            <a:ext cx="4417060" cy="1505540"/>
          </a:xfrm>
          <a:prstGeom prst="rect">
            <a:avLst/>
          </a:prstGeom>
        </p:spPr>
        <p:txBody>
          <a:bodyPr vert="horz" wrap="square" lIns="0" tIns="12700" rIns="0" bIns="0" rtlCol="0">
            <a:noAutofit/>
          </a:bodyPr>
          <a:lstStyle/>
          <a:p>
            <a:r>
              <a:rPr lang="en-US" sz="2400" dirty="0">
                <a:solidFill>
                  <a:srgbClr val="0C234B"/>
                </a:solidFill>
              </a:rPr>
              <a:t>Completing MFM fellowship in Phoenix 06/2024</a:t>
            </a:r>
          </a:p>
          <a:p>
            <a:endParaRPr lang="en-US" sz="2400" dirty="0">
              <a:solidFill>
                <a:srgbClr val="0C234B"/>
              </a:solidFill>
            </a:endParaRPr>
          </a:p>
          <a:p>
            <a:endParaRPr lang="en-US" sz="2400" dirty="0">
              <a:solidFill>
                <a:srgbClr val="0C234B"/>
              </a:solidFill>
            </a:endParaRPr>
          </a:p>
        </p:txBody>
      </p:sp>
      <p:sp>
        <p:nvSpPr>
          <p:cNvPr id="21" name="object 5">
            <a:extLst>
              <a:ext uri="{FF2B5EF4-FFF2-40B4-BE49-F238E27FC236}">
                <a16:creationId xmlns:a16="http://schemas.microsoft.com/office/drawing/2014/main" id="{B7A2BE74-5265-6644-B219-10B65BFE4328}"/>
              </a:ext>
            </a:extLst>
          </p:cNvPr>
          <p:cNvSpPr txBox="1"/>
          <p:nvPr/>
        </p:nvSpPr>
        <p:spPr>
          <a:xfrm>
            <a:off x="11305222" y="5408291"/>
            <a:ext cx="4925378" cy="1505540"/>
          </a:xfrm>
          <a:prstGeom prst="rect">
            <a:avLst/>
          </a:prstGeom>
        </p:spPr>
        <p:txBody>
          <a:bodyPr vert="horz" wrap="square" lIns="0" tIns="12700" rIns="0" bIns="0" rtlCol="0">
            <a:noAutofit/>
          </a:bodyPr>
          <a:lstStyle/>
          <a:p>
            <a:r>
              <a:rPr lang="en-US" sz="2400" b="1" dirty="0">
                <a:solidFill>
                  <a:srgbClr val="0C234B"/>
                </a:solidFill>
              </a:rPr>
              <a:t>Thesis: </a:t>
            </a:r>
            <a:r>
              <a:rPr lang="en-US" sz="2400" dirty="0">
                <a:solidFill>
                  <a:srgbClr val="0C234B"/>
                </a:solidFill>
              </a:rPr>
              <a:t>Adverse Childhood Experiences and Adverse Community Environments Among Maternal Mortality Cases in Arizona</a:t>
            </a:r>
          </a:p>
          <a:p>
            <a:endParaRPr lang="en-US" sz="2400" dirty="0">
              <a:solidFill>
                <a:srgbClr val="0C234B"/>
              </a:solidFill>
            </a:endParaRPr>
          </a:p>
          <a:p>
            <a:r>
              <a:rPr lang="en-US" sz="2400" b="1" dirty="0">
                <a:solidFill>
                  <a:srgbClr val="0C234B"/>
                </a:solidFill>
              </a:rPr>
              <a:t>Clinical Interest: </a:t>
            </a:r>
            <a:r>
              <a:rPr lang="en-US" sz="2400" dirty="0">
                <a:solidFill>
                  <a:srgbClr val="0C234B"/>
                </a:solidFill>
              </a:rPr>
              <a:t>Severe maternal morbidity and mortality; Interpregnancy interval; Perinatal mood disorders</a:t>
            </a:r>
          </a:p>
        </p:txBody>
      </p:sp>
      <p:cxnSp>
        <p:nvCxnSpPr>
          <p:cNvPr id="25" name="Straight Connector 24">
            <a:extLst>
              <a:ext uri="{FF2B5EF4-FFF2-40B4-BE49-F238E27FC236}">
                <a16:creationId xmlns:a16="http://schemas.microsoft.com/office/drawing/2014/main" id="{849ECDC2-2CF0-1947-9BEE-DF69B3569E8A}"/>
              </a:ext>
            </a:extLst>
          </p:cNvPr>
          <p:cNvCxnSpPr/>
          <p:nvPr/>
        </p:nvCxnSpPr>
        <p:spPr>
          <a:xfrm>
            <a:off x="11305222" y="3469346"/>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0EAFD4D-11B2-AE44-BA00-A8ED2C25AF14}"/>
              </a:ext>
            </a:extLst>
          </p:cNvPr>
          <p:cNvCxnSpPr/>
          <p:nvPr/>
        </p:nvCxnSpPr>
        <p:spPr>
          <a:xfrm>
            <a:off x="11305222" y="5143500"/>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F112FF-3174-B343-B00F-1B0F0AD187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67200" y="1939320"/>
            <a:ext cx="4417060" cy="6408360"/>
          </a:xfrm>
          <a:prstGeom prst="rect">
            <a:avLst/>
          </a:prstGeom>
          <a:ln>
            <a:noFill/>
          </a:ln>
          <a:effectLst>
            <a:outerShdw blurRad="292100" dist="139700" dir="2700000" algn="tl" rotWithShape="0">
              <a:srgbClr val="333333">
                <a:alpha val="65000"/>
              </a:srgbClr>
            </a:outerShdw>
            <a:softEdge rad="76200"/>
          </a:effectLst>
        </p:spPr>
      </p:pic>
    </p:spTree>
    <p:extLst>
      <p:ext uri="{BB962C8B-B14F-4D97-AF65-F5344CB8AC3E}">
        <p14:creationId xmlns:p14="http://schemas.microsoft.com/office/powerpoint/2010/main" val="3006076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5">
            <a:extLst>
              <a:ext uri="{FF2B5EF4-FFF2-40B4-BE49-F238E27FC236}">
                <a16:creationId xmlns:a16="http://schemas.microsoft.com/office/drawing/2014/main" id="{83463FB7-51C1-5147-BCC6-34D084156878}"/>
              </a:ext>
            </a:extLst>
          </p:cNvPr>
          <p:cNvSpPr txBox="1"/>
          <p:nvPr/>
        </p:nvSpPr>
        <p:spPr>
          <a:xfrm>
            <a:off x="11305222" y="2001906"/>
            <a:ext cx="5915978" cy="1505540"/>
          </a:xfrm>
          <a:prstGeom prst="rect">
            <a:avLst/>
          </a:prstGeom>
        </p:spPr>
        <p:txBody>
          <a:bodyPr vert="horz" wrap="square" lIns="0" tIns="12700" rIns="0" bIns="0" rtlCol="0">
            <a:noAutofit/>
          </a:bodyPr>
          <a:lstStyle/>
          <a:p>
            <a:pPr marL="12700">
              <a:lnSpc>
                <a:spcPct val="100000"/>
              </a:lnSpc>
              <a:spcBef>
                <a:spcPts val="100"/>
              </a:spcBef>
            </a:pPr>
            <a:r>
              <a:rPr lang="en-US" sz="3600" b="1" dirty="0">
                <a:solidFill>
                  <a:srgbClr val="0C234A"/>
                </a:solidFill>
                <a:latin typeface="Calibri" panose="020F0502020204030204" pitchFamily="34" charset="0"/>
                <a:cs typeface="Calibri" panose="020F0502020204030204" pitchFamily="34" charset="0"/>
              </a:rPr>
              <a:t>Lynn Coppola, MD, MPH</a:t>
            </a:r>
            <a:endParaRPr sz="3600" b="1" dirty="0">
              <a:latin typeface="Calibri" panose="020F0502020204030204" pitchFamily="34" charset="0"/>
              <a:cs typeface="Calibri" panose="020F0502020204030204" pitchFamily="34" charset="0"/>
            </a:endParaRPr>
          </a:p>
          <a:p>
            <a:r>
              <a:rPr lang="en-US" sz="2400" dirty="0">
                <a:solidFill>
                  <a:srgbClr val="0C234B"/>
                </a:solidFill>
              </a:rPr>
              <a:t>Interim Fellowship Director</a:t>
            </a:r>
          </a:p>
        </p:txBody>
      </p:sp>
      <p:sp>
        <p:nvSpPr>
          <p:cNvPr id="21" name="object 5">
            <a:extLst>
              <a:ext uri="{FF2B5EF4-FFF2-40B4-BE49-F238E27FC236}">
                <a16:creationId xmlns:a16="http://schemas.microsoft.com/office/drawing/2014/main" id="{B7A2BE74-5265-6644-B219-10B65BFE4328}"/>
              </a:ext>
            </a:extLst>
          </p:cNvPr>
          <p:cNvSpPr txBox="1"/>
          <p:nvPr/>
        </p:nvSpPr>
        <p:spPr>
          <a:xfrm>
            <a:off x="11305222" y="3902751"/>
            <a:ext cx="4925378" cy="1505540"/>
          </a:xfrm>
          <a:prstGeom prst="rect">
            <a:avLst/>
          </a:prstGeom>
        </p:spPr>
        <p:txBody>
          <a:bodyPr vert="horz" wrap="square" lIns="0" tIns="12700" rIns="0" bIns="0" rtlCol="0">
            <a:noAutofit/>
          </a:bodyPr>
          <a:lstStyle/>
          <a:p>
            <a:r>
              <a:rPr lang="en-US" sz="2400" b="1" dirty="0">
                <a:solidFill>
                  <a:srgbClr val="0C234B"/>
                </a:solidFill>
              </a:rPr>
              <a:t>Research:  </a:t>
            </a:r>
            <a:r>
              <a:rPr lang="en-US" sz="2400" dirty="0">
                <a:solidFill>
                  <a:srgbClr val="0C234B"/>
                </a:solidFill>
              </a:rPr>
              <a:t>Ultrasound quality assurance for several WHO projects</a:t>
            </a:r>
          </a:p>
          <a:p>
            <a:endParaRPr lang="en-US" sz="2400" dirty="0">
              <a:solidFill>
                <a:srgbClr val="0C234B"/>
              </a:solidFill>
            </a:endParaRPr>
          </a:p>
          <a:p>
            <a:r>
              <a:rPr lang="en-US" sz="2400" b="1" dirty="0">
                <a:solidFill>
                  <a:srgbClr val="0C234B"/>
                </a:solidFill>
              </a:rPr>
              <a:t>Clinical Interest:  </a:t>
            </a:r>
            <a:r>
              <a:rPr lang="en-US" sz="2400" dirty="0">
                <a:solidFill>
                  <a:srgbClr val="0C234B"/>
                </a:solidFill>
              </a:rPr>
              <a:t>Global and national health care disparities</a:t>
            </a:r>
          </a:p>
        </p:txBody>
      </p:sp>
      <p:cxnSp>
        <p:nvCxnSpPr>
          <p:cNvPr id="25" name="Straight Connector 24">
            <a:extLst>
              <a:ext uri="{FF2B5EF4-FFF2-40B4-BE49-F238E27FC236}">
                <a16:creationId xmlns:a16="http://schemas.microsoft.com/office/drawing/2014/main" id="{849ECDC2-2CF0-1947-9BEE-DF69B3569E8A}"/>
              </a:ext>
            </a:extLst>
          </p:cNvPr>
          <p:cNvCxnSpPr/>
          <p:nvPr/>
        </p:nvCxnSpPr>
        <p:spPr>
          <a:xfrm>
            <a:off x="11305222" y="3469346"/>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65E6418-5868-9A43-85AF-12C6DF745E3B}"/>
              </a:ext>
            </a:extLst>
          </p:cNvPr>
          <p:cNvPicPr>
            <a:picLocks noChangeAspect="1"/>
          </p:cNvPicPr>
          <p:nvPr/>
        </p:nvPicPr>
        <p:blipFill>
          <a:blip r:embed="rId2"/>
          <a:stretch>
            <a:fillRect/>
          </a:stretch>
        </p:blipFill>
        <p:spPr>
          <a:xfrm>
            <a:off x="3657600" y="1750819"/>
            <a:ext cx="5486400" cy="6785362"/>
          </a:xfrm>
          <a:prstGeom prst="rect">
            <a:avLst/>
          </a:prstGeom>
        </p:spPr>
      </p:pic>
    </p:spTree>
    <p:extLst>
      <p:ext uri="{BB962C8B-B14F-4D97-AF65-F5344CB8AC3E}">
        <p14:creationId xmlns:p14="http://schemas.microsoft.com/office/powerpoint/2010/main" val="2714938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742531" y="1270558"/>
            <a:ext cx="12193587" cy="936625"/>
          </a:xfrm>
          <a:prstGeom prst="rect">
            <a:avLst/>
          </a:prstGeom>
        </p:spPr>
        <p:txBody>
          <a:bodyPr vert="horz" wrap="square" lIns="0" tIns="12700" rIns="0" bIns="0" rtlCol="0">
            <a:noAutofit/>
          </a:bodyPr>
          <a:lstStyle/>
          <a:p>
            <a:pPr marL="12700">
              <a:lnSpc>
                <a:spcPct val="100000"/>
              </a:lnSpc>
              <a:spcBef>
                <a:spcPts val="100"/>
              </a:spcBef>
            </a:pPr>
            <a:r>
              <a:rPr lang="en-US" sz="6000" b="0" dirty="0">
                <a:solidFill>
                  <a:srgbClr val="0C234B"/>
                </a:solidFill>
                <a:latin typeface="Times New Roman" panose="02020603050405020304" pitchFamily="18" charset="0"/>
                <a:cs typeface="Times New Roman" panose="02020603050405020304" pitchFamily="18" charset="0"/>
              </a:rPr>
              <a:t>Our Maternal-Fetal Medicine Fellows</a:t>
            </a:r>
            <a:endParaRPr sz="6000" b="0" dirty="0">
              <a:solidFill>
                <a:srgbClr val="0C234B"/>
              </a:solidFill>
              <a:latin typeface="Times New Roman" panose="02020603050405020304" pitchFamily="18" charset="0"/>
              <a:cs typeface="Times New Roman" panose="02020603050405020304" pitchFamily="18" charset="0"/>
            </a:endParaRPr>
          </a:p>
        </p:txBody>
      </p:sp>
      <p:sp>
        <p:nvSpPr>
          <p:cNvPr id="12" name="object 12"/>
          <p:cNvSpPr/>
          <p:nvPr/>
        </p:nvSpPr>
        <p:spPr>
          <a:xfrm>
            <a:off x="3048000" y="2468056"/>
            <a:ext cx="13582650" cy="28575"/>
          </a:xfrm>
          <a:custGeom>
            <a:avLst/>
            <a:gdLst/>
            <a:ahLst/>
            <a:cxnLst/>
            <a:rect l="l" t="t" r="r" b="b"/>
            <a:pathLst>
              <a:path w="13582650" h="28575">
                <a:moveTo>
                  <a:pt x="13582648" y="28574"/>
                </a:moveTo>
                <a:lnTo>
                  <a:pt x="0" y="28574"/>
                </a:lnTo>
                <a:lnTo>
                  <a:pt x="0" y="0"/>
                </a:lnTo>
                <a:lnTo>
                  <a:pt x="13582648" y="0"/>
                </a:lnTo>
                <a:lnTo>
                  <a:pt x="13582648" y="28574"/>
                </a:lnTo>
                <a:close/>
              </a:path>
            </a:pathLst>
          </a:custGeom>
          <a:solidFill>
            <a:srgbClr val="AB0420"/>
          </a:solidFill>
        </p:spPr>
        <p:txBody>
          <a:bodyPr wrap="square" lIns="0" tIns="0" rIns="0" bIns="0" rtlCol="0"/>
          <a:lstStyle/>
          <a:p>
            <a:endParaRPr/>
          </a:p>
        </p:txBody>
      </p:sp>
      <p:pic>
        <p:nvPicPr>
          <p:cNvPr id="4" name="Picture 3" descr="A group of people posing for a picture&#10;&#10;Description automatically generated">
            <a:extLst>
              <a:ext uri="{FF2B5EF4-FFF2-40B4-BE49-F238E27FC236}">
                <a16:creationId xmlns:a16="http://schemas.microsoft.com/office/drawing/2014/main" id="{EF95A71C-D8A2-1A44-954E-6A0F19B33749}"/>
              </a:ext>
            </a:extLst>
          </p:cNvPr>
          <p:cNvPicPr>
            <a:picLocks noChangeAspect="1"/>
          </p:cNvPicPr>
          <p:nvPr/>
        </p:nvPicPr>
        <p:blipFill rotWithShape="1">
          <a:blip r:embed="rId2">
            <a:extLst>
              <a:ext uri="{28A0092B-C50C-407E-A947-70E740481C1C}">
                <a14:useLocalDpi xmlns:a14="http://schemas.microsoft.com/office/drawing/2010/main" val="0"/>
              </a:ext>
            </a:extLst>
          </a:blip>
          <a:srcRect l="10213"/>
          <a:stretch/>
        </p:blipFill>
        <p:spPr>
          <a:xfrm>
            <a:off x="11156411" y="2780364"/>
            <a:ext cx="5715000" cy="4780442"/>
          </a:xfrm>
          <a:prstGeom prst="rect">
            <a:avLst/>
          </a:prstGeom>
        </p:spPr>
      </p:pic>
      <p:pic>
        <p:nvPicPr>
          <p:cNvPr id="8" name="Picture 7" descr="A person holding a baby&#10;&#10;Description automatically generated">
            <a:extLst>
              <a:ext uri="{FF2B5EF4-FFF2-40B4-BE49-F238E27FC236}">
                <a16:creationId xmlns:a16="http://schemas.microsoft.com/office/drawing/2014/main" id="{7D5C978F-C4EA-5747-B079-B36EE1400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553" y="3051671"/>
            <a:ext cx="4556760" cy="6092746"/>
          </a:xfrm>
          <a:prstGeom prst="rect">
            <a:avLst/>
          </a:prstGeom>
        </p:spPr>
      </p:pic>
      <p:pic>
        <p:nvPicPr>
          <p:cNvPr id="6" name="Picture 5" descr="A group of people in medical gloves&#10;&#10;Description automatically generated">
            <a:extLst>
              <a:ext uri="{FF2B5EF4-FFF2-40B4-BE49-F238E27FC236}">
                <a16:creationId xmlns:a16="http://schemas.microsoft.com/office/drawing/2014/main" id="{7CF92484-240F-3344-AAF8-3B6B5344C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5180" y="5685865"/>
            <a:ext cx="5441410" cy="4081058"/>
          </a:xfrm>
          <a:prstGeom prst="rect">
            <a:avLst/>
          </a:prstGeom>
        </p:spPr>
      </p:pic>
    </p:spTree>
    <p:extLst>
      <p:ext uri="{BB962C8B-B14F-4D97-AF65-F5344CB8AC3E}">
        <p14:creationId xmlns:p14="http://schemas.microsoft.com/office/powerpoint/2010/main" val="2394902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524000" y="231086"/>
            <a:ext cx="15953841" cy="1634725"/>
          </a:xfrm>
          <a:prstGeom prst="rect">
            <a:avLst/>
          </a:prstGeom>
        </p:spPr>
        <p:txBody>
          <a:bodyPr vert="horz" wrap="square" lIns="0" tIns="151130" rIns="0" bIns="0" rtlCol="0">
            <a:noAutofit/>
          </a:bodyPr>
          <a:lstStyle/>
          <a:p>
            <a:pPr marL="12700" marR="5080">
              <a:lnSpc>
                <a:spcPts val="10410"/>
              </a:lnSpc>
              <a:spcBef>
                <a:spcPts val="1190"/>
              </a:spcBef>
            </a:pPr>
            <a:r>
              <a:rPr lang="en-US" sz="6600" dirty="0">
                <a:solidFill>
                  <a:srgbClr val="0C234A"/>
                </a:solidFill>
                <a:latin typeface="Times New Roman"/>
                <a:cs typeface="Times New Roman"/>
              </a:rPr>
              <a:t>2021 - 2024: Giovanni </a:t>
            </a:r>
            <a:r>
              <a:rPr lang="en-US" sz="6600" dirty="0" err="1">
                <a:solidFill>
                  <a:srgbClr val="0C234A"/>
                </a:solidFill>
                <a:latin typeface="Times New Roman"/>
                <a:cs typeface="Times New Roman"/>
              </a:rPr>
              <a:t>Sisti</a:t>
            </a:r>
            <a:r>
              <a:rPr lang="en-US" sz="6600" dirty="0">
                <a:solidFill>
                  <a:srgbClr val="0C234A"/>
                </a:solidFill>
                <a:latin typeface="Times New Roman"/>
                <a:cs typeface="Times New Roman"/>
              </a:rPr>
              <a:t>, MD</a:t>
            </a:r>
            <a:endParaRPr sz="6600" dirty="0">
              <a:latin typeface="Times New Roman"/>
              <a:cs typeface="Times New Roman"/>
            </a:endParaRPr>
          </a:p>
        </p:txBody>
      </p:sp>
      <p:sp>
        <p:nvSpPr>
          <p:cNvPr id="20" name="object 20"/>
          <p:cNvSpPr/>
          <p:nvPr/>
        </p:nvSpPr>
        <p:spPr>
          <a:xfrm flipV="1">
            <a:off x="1524000" y="1572787"/>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pic>
        <p:nvPicPr>
          <p:cNvPr id="8" name="Picture 7">
            <a:extLst>
              <a:ext uri="{FF2B5EF4-FFF2-40B4-BE49-F238E27FC236}">
                <a16:creationId xmlns:a16="http://schemas.microsoft.com/office/drawing/2014/main" id="{99FA4F19-ED34-1742-8DC0-F4C22EF60D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24000" y="2247899"/>
            <a:ext cx="3581400" cy="5365799"/>
          </a:xfrm>
          <a:prstGeom prst="rect">
            <a:avLst/>
          </a:prstGeom>
        </p:spPr>
      </p:pic>
      <p:pic>
        <p:nvPicPr>
          <p:cNvPr id="4" name="Picture 3" descr="A person holding a certificate&#10;&#10;Description automatically generated">
            <a:extLst>
              <a:ext uri="{FF2B5EF4-FFF2-40B4-BE49-F238E27FC236}">
                <a16:creationId xmlns:a16="http://schemas.microsoft.com/office/drawing/2014/main" id="{6B166C0E-BE91-1747-8283-2311E4D44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2602" y="2293678"/>
            <a:ext cx="4072465" cy="5436054"/>
          </a:xfrm>
          <a:prstGeom prst="rect">
            <a:avLst/>
          </a:prstGeom>
        </p:spPr>
      </p:pic>
      <p:pic>
        <p:nvPicPr>
          <p:cNvPr id="6" name="Picture 5" descr="A screenshot of a medical journal&#10;&#10;Description automatically generated">
            <a:extLst>
              <a:ext uri="{FF2B5EF4-FFF2-40B4-BE49-F238E27FC236}">
                <a16:creationId xmlns:a16="http://schemas.microsoft.com/office/drawing/2014/main" id="{33780D57-E84A-3948-9EDE-C39CD08CB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007" y="4794287"/>
            <a:ext cx="5657825" cy="3927746"/>
          </a:xfrm>
          <a:prstGeom prst="rect">
            <a:avLst/>
          </a:prstGeom>
          <a:ln>
            <a:solidFill>
              <a:schemeClr val="accent1"/>
            </a:solidFill>
          </a:ln>
        </p:spPr>
      </p:pic>
      <p:sp>
        <p:nvSpPr>
          <p:cNvPr id="9" name="TextBox 8">
            <a:extLst>
              <a:ext uri="{FF2B5EF4-FFF2-40B4-BE49-F238E27FC236}">
                <a16:creationId xmlns:a16="http://schemas.microsoft.com/office/drawing/2014/main" id="{28F352DD-122A-2347-9ABF-2306FC86BBB4}"/>
              </a:ext>
            </a:extLst>
          </p:cNvPr>
          <p:cNvSpPr txBox="1"/>
          <p:nvPr/>
        </p:nvSpPr>
        <p:spPr>
          <a:xfrm>
            <a:off x="6916744" y="2205402"/>
            <a:ext cx="6062658" cy="1323439"/>
          </a:xfrm>
          <a:prstGeom prst="rect">
            <a:avLst/>
          </a:prstGeom>
          <a:noFill/>
        </p:spPr>
        <p:txBody>
          <a:bodyPr wrap="square" rtlCol="0">
            <a:spAutoFit/>
          </a:bodyPr>
          <a:lstStyle/>
          <a:p>
            <a:pPr algn="r"/>
            <a:r>
              <a:rPr lang="en-US" sz="4000" dirty="0">
                <a:solidFill>
                  <a:srgbClr val="0C234B"/>
                </a:solidFill>
              </a:rPr>
              <a:t>2024 ACOG Mentor of the Year Award, District VIII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white background&#10;&#10;Description automatically generated">
            <a:extLst>
              <a:ext uri="{FF2B5EF4-FFF2-40B4-BE49-F238E27FC236}">
                <a16:creationId xmlns:a16="http://schemas.microsoft.com/office/drawing/2014/main" id="{E62D5986-4E4F-0946-9F02-F63F3288C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643" y="1656787"/>
            <a:ext cx="6267629" cy="1419086"/>
          </a:xfrm>
          <a:prstGeom prst="rect">
            <a:avLst/>
          </a:prstGeom>
        </p:spPr>
      </p:pic>
      <p:pic>
        <p:nvPicPr>
          <p:cNvPr id="5" name="Picture 4" descr="A close-up of a logo&#10;&#10;Description automatically generated">
            <a:extLst>
              <a:ext uri="{FF2B5EF4-FFF2-40B4-BE49-F238E27FC236}">
                <a16:creationId xmlns:a16="http://schemas.microsoft.com/office/drawing/2014/main" id="{1855E72A-054C-1E43-9F92-BDC05CF22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44" y="5581927"/>
            <a:ext cx="6267629" cy="1890383"/>
          </a:xfrm>
          <a:prstGeom prst="rect">
            <a:avLst/>
          </a:prstGeom>
        </p:spPr>
      </p:pic>
      <p:sp>
        <p:nvSpPr>
          <p:cNvPr id="8" name="Rectangle 7">
            <a:extLst>
              <a:ext uri="{FF2B5EF4-FFF2-40B4-BE49-F238E27FC236}">
                <a16:creationId xmlns:a16="http://schemas.microsoft.com/office/drawing/2014/main" id="{D6A1B104-64A7-F640-BCDC-DFBD853AF588}"/>
              </a:ext>
            </a:extLst>
          </p:cNvPr>
          <p:cNvSpPr/>
          <p:nvPr/>
        </p:nvSpPr>
        <p:spPr>
          <a:xfrm>
            <a:off x="15849600" y="8420100"/>
            <a:ext cx="21336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4C80A9-C8A7-8F4A-9A1D-325EA8AF05B7}"/>
              </a:ext>
            </a:extLst>
          </p:cNvPr>
          <p:cNvSpPr txBox="1"/>
          <p:nvPr/>
        </p:nvSpPr>
        <p:spPr>
          <a:xfrm>
            <a:off x="8422889" y="5249847"/>
            <a:ext cx="9524999" cy="2554545"/>
          </a:xfrm>
          <a:prstGeom prst="rect">
            <a:avLst/>
          </a:prstGeom>
          <a:noFill/>
        </p:spPr>
        <p:txBody>
          <a:bodyPr wrap="square">
            <a:spAutoFit/>
          </a:bodyPr>
          <a:lstStyle/>
          <a:p>
            <a:r>
              <a:rPr lang="en-US" sz="3200" dirty="0">
                <a:solidFill>
                  <a:srgbClr val="0C234B"/>
                </a:solidFill>
              </a:rPr>
              <a:t>2023 National Science Foundation rankings:</a:t>
            </a:r>
          </a:p>
          <a:p>
            <a:pPr marL="342900" indent="-342900">
              <a:buFont typeface="Arial" panose="020B0604020202020204" pitchFamily="34" charset="0"/>
              <a:buChar char="•"/>
            </a:pPr>
            <a:r>
              <a:rPr lang="en-US" sz="3200" dirty="0">
                <a:solidFill>
                  <a:srgbClr val="0C234B"/>
                </a:solidFill>
              </a:rPr>
              <a:t>Top 20 public research institutions (2019 - 2023)</a:t>
            </a:r>
          </a:p>
          <a:p>
            <a:pPr marL="342900" indent="-342900">
              <a:buFont typeface="Arial" panose="020B0604020202020204" pitchFamily="34" charset="0"/>
              <a:buChar char="•"/>
            </a:pPr>
            <a:r>
              <a:rPr lang="en-US" sz="3200" dirty="0">
                <a:solidFill>
                  <a:srgbClr val="0C234B"/>
                </a:solidFill>
              </a:rPr>
              <a:t>Top 4% of all US Universities in research and development expenditures</a:t>
            </a:r>
          </a:p>
          <a:p>
            <a:pPr marL="342900" indent="-342900">
              <a:buFont typeface="Arial" panose="020B0604020202020204" pitchFamily="34" charset="0"/>
              <a:buChar char="•"/>
            </a:pPr>
            <a:r>
              <a:rPr lang="en-US" sz="3200" dirty="0">
                <a:solidFill>
                  <a:srgbClr val="0C234B"/>
                </a:solidFill>
              </a:rPr>
              <a:t>#25 in biological and biomedical sciences </a:t>
            </a:r>
          </a:p>
        </p:txBody>
      </p:sp>
      <p:sp>
        <p:nvSpPr>
          <p:cNvPr id="12" name="TextBox 11">
            <a:extLst>
              <a:ext uri="{FF2B5EF4-FFF2-40B4-BE49-F238E27FC236}">
                <a16:creationId xmlns:a16="http://schemas.microsoft.com/office/drawing/2014/main" id="{AC51BAB1-E6CA-2647-B1E6-375481DFC95C}"/>
              </a:ext>
            </a:extLst>
          </p:cNvPr>
          <p:cNvSpPr txBox="1"/>
          <p:nvPr/>
        </p:nvSpPr>
        <p:spPr>
          <a:xfrm>
            <a:off x="8422889" y="712893"/>
            <a:ext cx="9367024" cy="3539430"/>
          </a:xfrm>
          <a:prstGeom prst="rect">
            <a:avLst/>
          </a:prstGeom>
          <a:noFill/>
        </p:spPr>
        <p:txBody>
          <a:bodyPr wrap="square">
            <a:spAutoFit/>
          </a:bodyPr>
          <a:lstStyle/>
          <a:p>
            <a:pPr marL="342900" indent="-342900">
              <a:buFont typeface="Arial" panose="020B0604020202020204" pitchFamily="34" charset="0"/>
              <a:buChar char="•"/>
            </a:pPr>
            <a:r>
              <a:rPr lang="en-US" sz="3200" dirty="0">
                <a:solidFill>
                  <a:srgbClr val="0C234B"/>
                </a:solidFill>
              </a:rPr>
              <a:t>One of the largest nonprofit hospital systems in the country (</a:t>
            </a:r>
            <a:r>
              <a:rPr lang="en-US" sz="3200" b="0" i="0" dirty="0">
                <a:solidFill>
                  <a:srgbClr val="0C234B"/>
                </a:solidFill>
                <a:effectLst/>
                <a:latin typeface="KyrialSansPro"/>
              </a:rPr>
              <a:t>Arizona, California, Colorado, Nebraska, Nevada and Wyoming)</a:t>
            </a:r>
            <a:endParaRPr lang="en-US" sz="3200" dirty="0">
              <a:solidFill>
                <a:srgbClr val="0C234B"/>
              </a:solidFill>
            </a:endParaRPr>
          </a:p>
          <a:p>
            <a:pPr marL="342900" indent="-342900">
              <a:buFont typeface="Arial" panose="020B0604020202020204" pitchFamily="34" charset="0"/>
              <a:buChar char="•"/>
            </a:pPr>
            <a:r>
              <a:rPr lang="en-US" sz="3200" dirty="0">
                <a:solidFill>
                  <a:srgbClr val="0C234B"/>
                </a:solidFill>
              </a:rPr>
              <a:t>30 acute-care hospitals and a number of other health care entities</a:t>
            </a:r>
          </a:p>
          <a:p>
            <a:pPr marL="342900" indent="-342900">
              <a:buFont typeface="Arial" panose="020B0604020202020204" pitchFamily="34" charset="0"/>
              <a:buChar char="•"/>
            </a:pPr>
            <a:r>
              <a:rPr lang="en-US" sz="3200" dirty="0">
                <a:solidFill>
                  <a:srgbClr val="0C234B"/>
                </a:solidFill>
              </a:rPr>
              <a:t>With more than 50,000 employees, Banner Health is the largest private employer in Arizona</a:t>
            </a:r>
          </a:p>
        </p:txBody>
      </p:sp>
    </p:spTree>
    <p:extLst>
      <p:ext uri="{BB962C8B-B14F-4D97-AF65-F5344CB8AC3E}">
        <p14:creationId xmlns:p14="http://schemas.microsoft.com/office/powerpoint/2010/main" val="663244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914400" y="231086"/>
            <a:ext cx="16563441" cy="1634725"/>
          </a:xfrm>
          <a:prstGeom prst="rect">
            <a:avLst/>
          </a:prstGeom>
        </p:spPr>
        <p:txBody>
          <a:bodyPr vert="horz" wrap="square" lIns="0" tIns="151130" rIns="0" bIns="0" rtlCol="0">
            <a:noAutofit/>
          </a:bodyPr>
          <a:lstStyle/>
          <a:p>
            <a:pPr marL="12700" marR="5080">
              <a:lnSpc>
                <a:spcPts val="10410"/>
              </a:lnSpc>
              <a:spcBef>
                <a:spcPts val="1190"/>
              </a:spcBef>
            </a:pPr>
            <a:r>
              <a:rPr lang="en-US" sz="6600" dirty="0">
                <a:solidFill>
                  <a:srgbClr val="0C234A"/>
                </a:solidFill>
                <a:latin typeface="Times New Roman"/>
                <a:cs typeface="Times New Roman"/>
              </a:rPr>
              <a:t>   2022 - 2025: Laura </a:t>
            </a:r>
            <a:r>
              <a:rPr lang="en-US" sz="6600" dirty="0" err="1">
                <a:solidFill>
                  <a:srgbClr val="0C234A"/>
                </a:solidFill>
                <a:latin typeface="Times New Roman"/>
                <a:cs typeface="Times New Roman"/>
              </a:rPr>
              <a:t>Mroue</a:t>
            </a:r>
            <a:r>
              <a:rPr lang="en-US" sz="6600" dirty="0">
                <a:solidFill>
                  <a:srgbClr val="0C234A"/>
                </a:solidFill>
                <a:latin typeface="Times New Roman"/>
                <a:cs typeface="Times New Roman"/>
              </a:rPr>
              <a:t>, MD</a:t>
            </a:r>
            <a:endParaRPr sz="6600" dirty="0">
              <a:latin typeface="Times New Roman"/>
              <a:cs typeface="Times New Roman"/>
            </a:endParaRPr>
          </a:p>
        </p:txBody>
      </p:sp>
      <p:sp>
        <p:nvSpPr>
          <p:cNvPr id="20" name="object 20"/>
          <p:cNvSpPr/>
          <p:nvPr/>
        </p:nvSpPr>
        <p:spPr>
          <a:xfrm flipV="1">
            <a:off x="1524000" y="1572787"/>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sp>
        <p:nvSpPr>
          <p:cNvPr id="29" name="object 12">
            <a:extLst>
              <a:ext uri="{FF2B5EF4-FFF2-40B4-BE49-F238E27FC236}">
                <a16:creationId xmlns:a16="http://schemas.microsoft.com/office/drawing/2014/main" id="{9A71278E-5CF1-6549-9C16-3798BB4DC51D}"/>
              </a:ext>
            </a:extLst>
          </p:cNvPr>
          <p:cNvSpPr txBox="1"/>
          <p:nvPr/>
        </p:nvSpPr>
        <p:spPr>
          <a:xfrm>
            <a:off x="5472923" y="2434167"/>
            <a:ext cx="7848600" cy="4800600"/>
          </a:xfrm>
          <a:prstGeom prst="rect">
            <a:avLst/>
          </a:prstGeom>
        </p:spPr>
        <p:txBody>
          <a:bodyPr vert="horz" wrap="square" lIns="0" tIns="57785" rIns="0" bIns="0" rtlCol="0">
            <a:noAutofit/>
          </a:bodyPr>
          <a:lstStyle/>
          <a:p>
            <a:r>
              <a:rPr lang="en-US" sz="2400" b="1" dirty="0">
                <a:solidFill>
                  <a:srgbClr val="0C234B"/>
                </a:solidFill>
              </a:rPr>
              <a:t>Residency:  </a:t>
            </a:r>
            <a:r>
              <a:rPr lang="en-US" sz="2400" dirty="0">
                <a:solidFill>
                  <a:srgbClr val="0C234B"/>
                </a:solidFill>
              </a:rPr>
              <a:t>Detroit Medical Center/Wayne State University</a:t>
            </a:r>
          </a:p>
          <a:p>
            <a:r>
              <a:rPr lang="en-US" sz="2400" dirty="0">
                <a:solidFill>
                  <a:srgbClr val="0C234B"/>
                </a:solidFill>
              </a:rPr>
              <a:t>  </a:t>
            </a:r>
            <a:endParaRPr lang="en-US" sz="2400" b="1" dirty="0">
              <a:solidFill>
                <a:srgbClr val="0C234B"/>
              </a:solidFill>
            </a:endParaRPr>
          </a:p>
          <a:p>
            <a:r>
              <a:rPr lang="en-US" sz="2400" b="1" dirty="0">
                <a:solidFill>
                  <a:srgbClr val="0C234B"/>
                </a:solidFill>
              </a:rPr>
              <a:t>Thesis: </a:t>
            </a:r>
            <a:r>
              <a:rPr lang="en-US" sz="2400" dirty="0">
                <a:solidFill>
                  <a:srgbClr val="0C234B"/>
                </a:solidFill>
              </a:rPr>
              <a:t>Fitbit device use in overweight pregnant women to improve adherence to gestational weight gain guidelines</a:t>
            </a:r>
          </a:p>
        </p:txBody>
      </p:sp>
      <p:pic>
        <p:nvPicPr>
          <p:cNvPr id="9" name="Picture 8">
            <a:extLst>
              <a:ext uri="{FF2B5EF4-FFF2-40B4-BE49-F238E27FC236}">
                <a16:creationId xmlns:a16="http://schemas.microsoft.com/office/drawing/2014/main" id="{E3800385-1F49-2C4C-B427-299E2008E9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49400" y="1865811"/>
            <a:ext cx="3434012" cy="5160300"/>
          </a:xfrm>
          <a:prstGeom prst="rect">
            <a:avLst/>
          </a:prstGeom>
        </p:spPr>
      </p:pic>
      <p:pic>
        <p:nvPicPr>
          <p:cNvPr id="6" name="Picture 5" descr="A person standing in front of a stage with a group of people in the back&#10;&#10;Description automatically generated">
            <a:extLst>
              <a:ext uri="{FF2B5EF4-FFF2-40B4-BE49-F238E27FC236}">
                <a16:creationId xmlns:a16="http://schemas.microsoft.com/office/drawing/2014/main" id="{4A7ABC5D-779F-A042-AC04-4A18E00AD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2780" y="1819693"/>
            <a:ext cx="4175965" cy="5621492"/>
          </a:xfrm>
          <a:prstGeom prst="rect">
            <a:avLst/>
          </a:prstGeom>
        </p:spPr>
      </p:pic>
      <p:pic>
        <p:nvPicPr>
          <p:cNvPr id="4" name="Picture 3" descr="A person holding a baby and a bowl of noodles&#10;&#10;Description automatically generated">
            <a:extLst>
              <a:ext uri="{FF2B5EF4-FFF2-40B4-BE49-F238E27FC236}">
                <a16:creationId xmlns:a16="http://schemas.microsoft.com/office/drawing/2014/main" id="{7B6A9ECF-09B4-EC41-B87E-0CD9887A6F88}"/>
              </a:ext>
            </a:extLst>
          </p:cNvPr>
          <p:cNvPicPr>
            <a:picLocks noChangeAspect="1"/>
          </p:cNvPicPr>
          <p:nvPr/>
        </p:nvPicPr>
        <p:blipFill rotWithShape="1">
          <a:blip r:embed="rId4">
            <a:extLst>
              <a:ext uri="{28A0092B-C50C-407E-A947-70E740481C1C}">
                <a14:useLocalDpi xmlns:a14="http://schemas.microsoft.com/office/drawing/2010/main" val="0"/>
              </a:ext>
            </a:extLst>
          </a:blip>
          <a:srcRect t="11042" b="3804"/>
          <a:stretch/>
        </p:blipFill>
        <p:spPr>
          <a:xfrm>
            <a:off x="9926047" y="4838700"/>
            <a:ext cx="4175965" cy="4800600"/>
          </a:xfrm>
          <a:prstGeom prst="rect">
            <a:avLst/>
          </a:prstGeom>
        </p:spPr>
      </p:pic>
    </p:spTree>
    <p:extLst>
      <p:ext uri="{BB962C8B-B14F-4D97-AF65-F5344CB8AC3E}">
        <p14:creationId xmlns:p14="http://schemas.microsoft.com/office/powerpoint/2010/main" val="4169013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914400" y="231086"/>
            <a:ext cx="16563441" cy="1634725"/>
          </a:xfrm>
          <a:prstGeom prst="rect">
            <a:avLst/>
          </a:prstGeom>
        </p:spPr>
        <p:txBody>
          <a:bodyPr vert="horz" wrap="square" lIns="0" tIns="151130" rIns="0" bIns="0" rtlCol="0">
            <a:noAutofit/>
          </a:bodyPr>
          <a:lstStyle/>
          <a:p>
            <a:pPr marL="12700" marR="5080">
              <a:lnSpc>
                <a:spcPts val="10410"/>
              </a:lnSpc>
              <a:spcBef>
                <a:spcPts val="1190"/>
              </a:spcBef>
            </a:pPr>
            <a:r>
              <a:rPr lang="en-US" sz="6600" dirty="0">
                <a:solidFill>
                  <a:srgbClr val="0C234A"/>
                </a:solidFill>
                <a:latin typeface="Times New Roman"/>
                <a:cs typeface="Times New Roman"/>
              </a:rPr>
              <a:t>   2023 - 2026: Amanda McWhirter, MD</a:t>
            </a:r>
            <a:endParaRPr sz="6600" dirty="0">
              <a:latin typeface="Times New Roman"/>
              <a:cs typeface="Times New Roman"/>
            </a:endParaRPr>
          </a:p>
        </p:txBody>
      </p:sp>
      <p:sp>
        <p:nvSpPr>
          <p:cNvPr id="20" name="object 20"/>
          <p:cNvSpPr/>
          <p:nvPr/>
        </p:nvSpPr>
        <p:spPr>
          <a:xfrm flipV="1">
            <a:off x="1524000" y="1572787"/>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sp>
        <p:nvSpPr>
          <p:cNvPr id="29" name="object 12">
            <a:extLst>
              <a:ext uri="{FF2B5EF4-FFF2-40B4-BE49-F238E27FC236}">
                <a16:creationId xmlns:a16="http://schemas.microsoft.com/office/drawing/2014/main" id="{9A71278E-5CF1-6549-9C16-3798BB4DC51D}"/>
              </a:ext>
            </a:extLst>
          </p:cNvPr>
          <p:cNvSpPr txBox="1"/>
          <p:nvPr/>
        </p:nvSpPr>
        <p:spPr>
          <a:xfrm>
            <a:off x="5477935" y="2896707"/>
            <a:ext cx="4785928" cy="4800600"/>
          </a:xfrm>
          <a:prstGeom prst="rect">
            <a:avLst/>
          </a:prstGeom>
        </p:spPr>
        <p:txBody>
          <a:bodyPr vert="horz" wrap="square" lIns="0" tIns="57785" rIns="0" bIns="0" rtlCol="0">
            <a:noAutofit/>
          </a:bodyPr>
          <a:lstStyle/>
          <a:p>
            <a:r>
              <a:rPr lang="en-US" sz="2400" b="1" dirty="0">
                <a:solidFill>
                  <a:srgbClr val="0C234B"/>
                </a:solidFill>
              </a:rPr>
              <a:t>Residency: </a:t>
            </a:r>
            <a:r>
              <a:rPr lang="en-US" sz="2400" dirty="0">
                <a:solidFill>
                  <a:srgbClr val="0C234B"/>
                </a:solidFill>
              </a:rPr>
              <a:t>University of Arizona Tucson </a:t>
            </a:r>
          </a:p>
          <a:p>
            <a:r>
              <a:rPr lang="en-US" sz="2400" dirty="0">
                <a:solidFill>
                  <a:srgbClr val="0C234B"/>
                </a:solidFill>
              </a:rPr>
              <a:t>  </a:t>
            </a:r>
            <a:endParaRPr lang="en-US" sz="2400" b="1" dirty="0">
              <a:solidFill>
                <a:srgbClr val="0C234B"/>
              </a:solidFill>
            </a:endParaRPr>
          </a:p>
          <a:p>
            <a:r>
              <a:rPr lang="en-US" sz="2400" b="1" dirty="0">
                <a:solidFill>
                  <a:srgbClr val="0C234B"/>
                </a:solidFill>
              </a:rPr>
              <a:t>Thesis:  </a:t>
            </a:r>
            <a:r>
              <a:rPr lang="en-US" sz="2400" dirty="0">
                <a:solidFill>
                  <a:srgbClr val="0C234B"/>
                </a:solidFill>
              </a:rPr>
              <a:t>The Effect of Enhanced Recovery After Surgery (ERAS) on Neonatal Glucose:  A Randomized, Equivalence Trial</a:t>
            </a:r>
          </a:p>
        </p:txBody>
      </p:sp>
      <p:pic>
        <p:nvPicPr>
          <p:cNvPr id="8" name="Picture 7">
            <a:extLst>
              <a:ext uri="{FF2B5EF4-FFF2-40B4-BE49-F238E27FC236}">
                <a16:creationId xmlns:a16="http://schemas.microsoft.com/office/drawing/2014/main" id="{892956E0-DF8D-894D-939A-061C7242912C}"/>
              </a:ext>
            </a:extLst>
          </p:cNvPr>
          <p:cNvPicPr>
            <a:picLocks noChangeAspect="1"/>
          </p:cNvPicPr>
          <p:nvPr/>
        </p:nvPicPr>
        <p:blipFill>
          <a:blip r:embed="rId2" cstate="print">
            <a:extLst>
              <a:ext uri="{28A0092B-C50C-407E-A947-70E740481C1C}">
                <a14:useLocalDpi xmlns:a14="http://schemas.microsoft.com/office/drawing/2010/main" val="0"/>
              </a:ext>
            </a:extLst>
          </a:blip>
          <a:srcRect t="2959" b="2959"/>
          <a:stretch/>
        </p:blipFill>
        <p:spPr>
          <a:xfrm>
            <a:off x="1524000" y="2171701"/>
            <a:ext cx="3429000" cy="4938766"/>
          </a:xfrm>
          <a:prstGeom prst="rect">
            <a:avLst/>
          </a:prstGeom>
        </p:spPr>
      </p:pic>
      <p:pic>
        <p:nvPicPr>
          <p:cNvPr id="4" name="Picture 3" descr="A person standing at a podium&#10;&#10;Description automatically generated">
            <a:extLst>
              <a:ext uri="{FF2B5EF4-FFF2-40B4-BE49-F238E27FC236}">
                <a16:creationId xmlns:a16="http://schemas.microsoft.com/office/drawing/2014/main" id="{7B792CDF-76C7-A744-A951-A9E2EF36F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4991" y="1800197"/>
            <a:ext cx="4785928" cy="6157966"/>
          </a:xfrm>
          <a:prstGeom prst="rect">
            <a:avLst/>
          </a:prstGeom>
        </p:spPr>
      </p:pic>
      <p:pic>
        <p:nvPicPr>
          <p:cNvPr id="6" name="Picture 5" descr="A group of people around a table&#10;&#10;Description automatically generated">
            <a:extLst>
              <a:ext uri="{FF2B5EF4-FFF2-40B4-BE49-F238E27FC236}">
                <a16:creationId xmlns:a16="http://schemas.microsoft.com/office/drawing/2014/main" id="{605A9C05-3E49-874B-9783-7D64C593F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665838"/>
            <a:ext cx="5334000" cy="3998752"/>
          </a:xfrm>
          <a:prstGeom prst="rect">
            <a:avLst/>
          </a:prstGeom>
        </p:spPr>
      </p:pic>
    </p:spTree>
    <p:extLst>
      <p:ext uri="{BB962C8B-B14F-4D97-AF65-F5344CB8AC3E}">
        <p14:creationId xmlns:p14="http://schemas.microsoft.com/office/powerpoint/2010/main" val="1696761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914400" y="231086"/>
            <a:ext cx="16563441" cy="1634725"/>
          </a:xfrm>
          <a:prstGeom prst="rect">
            <a:avLst/>
          </a:prstGeom>
        </p:spPr>
        <p:txBody>
          <a:bodyPr vert="horz" wrap="square" lIns="0" tIns="151130" rIns="0" bIns="0" rtlCol="0">
            <a:noAutofit/>
          </a:bodyPr>
          <a:lstStyle/>
          <a:p>
            <a:pPr marL="12700" marR="5080">
              <a:lnSpc>
                <a:spcPts val="10410"/>
              </a:lnSpc>
              <a:spcBef>
                <a:spcPts val="1190"/>
              </a:spcBef>
            </a:pPr>
            <a:r>
              <a:rPr lang="en-US" sz="6600" dirty="0">
                <a:solidFill>
                  <a:srgbClr val="0C234A"/>
                </a:solidFill>
                <a:latin typeface="Times New Roman"/>
                <a:cs typeface="Times New Roman"/>
              </a:rPr>
              <a:t>Our newest MFM Fellow: Veronica Winget, MD</a:t>
            </a:r>
            <a:endParaRPr sz="6600" dirty="0">
              <a:latin typeface="Times New Roman"/>
              <a:cs typeface="Times New Roman"/>
            </a:endParaRPr>
          </a:p>
        </p:txBody>
      </p:sp>
      <p:sp>
        <p:nvSpPr>
          <p:cNvPr id="20" name="object 20"/>
          <p:cNvSpPr/>
          <p:nvPr/>
        </p:nvSpPr>
        <p:spPr>
          <a:xfrm flipV="1">
            <a:off x="1524000" y="1572787"/>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sp>
        <p:nvSpPr>
          <p:cNvPr id="29" name="object 12">
            <a:extLst>
              <a:ext uri="{FF2B5EF4-FFF2-40B4-BE49-F238E27FC236}">
                <a16:creationId xmlns:a16="http://schemas.microsoft.com/office/drawing/2014/main" id="{9A71278E-5CF1-6549-9C16-3798BB4DC51D}"/>
              </a:ext>
            </a:extLst>
          </p:cNvPr>
          <p:cNvSpPr txBox="1"/>
          <p:nvPr/>
        </p:nvSpPr>
        <p:spPr>
          <a:xfrm>
            <a:off x="7239000" y="3390900"/>
            <a:ext cx="7848600" cy="4800600"/>
          </a:xfrm>
          <a:prstGeom prst="rect">
            <a:avLst/>
          </a:prstGeom>
        </p:spPr>
        <p:txBody>
          <a:bodyPr vert="horz" wrap="square" lIns="0" tIns="57785" rIns="0" bIns="0" rtlCol="0">
            <a:noAutofit/>
          </a:bodyPr>
          <a:lstStyle/>
          <a:p>
            <a:r>
              <a:rPr lang="en-US" sz="2400" b="1" dirty="0">
                <a:solidFill>
                  <a:srgbClr val="0C234B"/>
                </a:solidFill>
              </a:rPr>
              <a:t>Residency: </a:t>
            </a:r>
            <a:r>
              <a:rPr lang="en-US" sz="2400" dirty="0">
                <a:solidFill>
                  <a:srgbClr val="0C234B"/>
                </a:solidFill>
              </a:rPr>
              <a:t>University of Arizona Tucson </a:t>
            </a:r>
          </a:p>
          <a:p>
            <a:r>
              <a:rPr lang="en-US" sz="2400" dirty="0">
                <a:solidFill>
                  <a:srgbClr val="0C234B"/>
                </a:solidFill>
              </a:rPr>
              <a:t> </a:t>
            </a:r>
            <a:endParaRPr lang="en-US" sz="2400" b="1" dirty="0">
              <a:solidFill>
                <a:srgbClr val="0C234B"/>
              </a:solidFill>
            </a:endParaRPr>
          </a:p>
          <a:p>
            <a:r>
              <a:rPr lang="en-US" sz="2400" b="1" dirty="0">
                <a:solidFill>
                  <a:srgbClr val="0C234B"/>
                </a:solidFill>
              </a:rPr>
              <a:t>Medical School: </a:t>
            </a:r>
            <a:r>
              <a:rPr lang="en-US" sz="2400" dirty="0">
                <a:solidFill>
                  <a:srgbClr val="0C234B"/>
                </a:solidFill>
              </a:rPr>
              <a:t>Tulane University School of Medicine</a:t>
            </a:r>
          </a:p>
          <a:p>
            <a:r>
              <a:rPr lang="en-US" sz="2400" dirty="0">
                <a:solidFill>
                  <a:srgbClr val="0C234B"/>
                </a:solidFill>
              </a:rPr>
              <a:t> </a:t>
            </a:r>
            <a:endParaRPr lang="en-US" sz="2400" b="1" dirty="0">
              <a:solidFill>
                <a:srgbClr val="0C234B"/>
              </a:solidFill>
            </a:endParaRPr>
          </a:p>
          <a:p>
            <a:r>
              <a:rPr lang="en-US" sz="2400" b="1" dirty="0">
                <a:solidFill>
                  <a:srgbClr val="0C234B"/>
                </a:solidFill>
              </a:rPr>
              <a:t>Hobbies: </a:t>
            </a:r>
            <a:r>
              <a:rPr lang="en-US" sz="2400" dirty="0">
                <a:solidFill>
                  <a:srgbClr val="0C234B"/>
                </a:solidFill>
              </a:rPr>
              <a:t>Adore my family, friends and dog. I enjoy the outdoors, especially spending time hiking, swimming, kayaking, boating and diving. On a quiet day, I enjoy eating good food, especially Thai or Sushi, reading and watching movies.</a:t>
            </a:r>
          </a:p>
          <a:p>
            <a:endParaRPr lang="en-US" sz="2400" dirty="0">
              <a:solidFill>
                <a:srgbClr val="0C234B"/>
              </a:solidFill>
            </a:endParaRPr>
          </a:p>
          <a:p>
            <a:r>
              <a:rPr lang="en-US" sz="2400" b="1" dirty="0">
                <a:solidFill>
                  <a:srgbClr val="0C234B"/>
                </a:solidFill>
              </a:rPr>
              <a:t>Initial Interests: </a:t>
            </a:r>
            <a:r>
              <a:rPr lang="en-US" sz="2400" dirty="0">
                <a:solidFill>
                  <a:srgbClr val="0C234B"/>
                </a:solidFill>
              </a:rPr>
              <a:t>Pre-eclampsia, Placental biology, Sleep </a:t>
            </a:r>
          </a:p>
        </p:txBody>
      </p:sp>
      <p:pic>
        <p:nvPicPr>
          <p:cNvPr id="16" name="Picture 15">
            <a:extLst>
              <a:ext uri="{FF2B5EF4-FFF2-40B4-BE49-F238E27FC236}">
                <a16:creationId xmlns:a16="http://schemas.microsoft.com/office/drawing/2014/main" id="{F50C5648-431E-8779-BDB2-925141AFAC34}"/>
              </a:ext>
            </a:extLst>
          </p:cNvPr>
          <p:cNvPicPr>
            <a:picLocks noChangeAspect="1"/>
          </p:cNvPicPr>
          <p:nvPr/>
        </p:nvPicPr>
        <p:blipFill>
          <a:blip r:embed="rId2" cstate="print">
            <a:extLst>
              <a:ext uri="{28A0092B-C50C-407E-A947-70E740481C1C}">
                <a14:useLocalDpi xmlns:a14="http://schemas.microsoft.com/office/drawing/2010/main" val="0"/>
              </a:ext>
            </a:extLst>
          </a:blip>
          <a:srcRect t="1990" b="1990"/>
          <a:stretch/>
        </p:blipFill>
        <p:spPr>
          <a:xfrm>
            <a:off x="1851152" y="2952587"/>
            <a:ext cx="3559048" cy="5126073"/>
          </a:xfrm>
          <a:prstGeom prst="rect">
            <a:avLst/>
          </a:prstGeom>
        </p:spPr>
      </p:pic>
      <p:pic>
        <p:nvPicPr>
          <p:cNvPr id="3" name="Picture 2" descr="A person in a blue dress&#10;&#10;Description automatically generated">
            <a:extLst>
              <a:ext uri="{FF2B5EF4-FFF2-40B4-BE49-F238E27FC236}">
                <a16:creationId xmlns:a16="http://schemas.microsoft.com/office/drawing/2014/main" id="{96A855FF-79D9-314F-A729-2B2763714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1152" y="2326644"/>
            <a:ext cx="4253578" cy="6377958"/>
          </a:xfrm>
          <a:prstGeom prst="rect">
            <a:avLst/>
          </a:prstGeom>
        </p:spPr>
      </p:pic>
    </p:spTree>
    <p:extLst>
      <p:ext uri="{BB962C8B-B14F-4D97-AF65-F5344CB8AC3E}">
        <p14:creationId xmlns:p14="http://schemas.microsoft.com/office/powerpoint/2010/main" val="1318731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743200" y="571500"/>
            <a:ext cx="8077200" cy="936625"/>
          </a:xfrm>
          <a:prstGeom prst="rect">
            <a:avLst/>
          </a:prstGeom>
        </p:spPr>
        <p:txBody>
          <a:bodyPr vert="horz" wrap="square" lIns="0" tIns="12700" rIns="0" bIns="0" rtlCol="0">
            <a:noAutofit/>
          </a:bodyPr>
          <a:lstStyle/>
          <a:p>
            <a:pPr marL="12700">
              <a:lnSpc>
                <a:spcPct val="100000"/>
              </a:lnSpc>
              <a:spcBef>
                <a:spcPts val="100"/>
              </a:spcBef>
            </a:pPr>
            <a:r>
              <a:rPr lang="en-US" sz="6000" b="0" dirty="0">
                <a:solidFill>
                  <a:srgbClr val="0C234B"/>
                </a:solidFill>
                <a:latin typeface="Times New Roman" panose="02020603050405020304" pitchFamily="18" charset="0"/>
                <a:cs typeface="Times New Roman" panose="02020603050405020304" pitchFamily="18" charset="0"/>
              </a:rPr>
              <a:t>Previous MFM Graduates</a:t>
            </a:r>
            <a:endParaRPr sz="6000" b="0" dirty="0">
              <a:solidFill>
                <a:srgbClr val="0C234B"/>
              </a:solidFill>
              <a:latin typeface="Times New Roman" panose="02020603050405020304" pitchFamily="18" charset="0"/>
              <a:cs typeface="Times New Roman" panose="02020603050405020304" pitchFamily="18" charset="0"/>
            </a:endParaRPr>
          </a:p>
        </p:txBody>
      </p:sp>
      <p:sp>
        <p:nvSpPr>
          <p:cNvPr id="12" name="object 12"/>
          <p:cNvSpPr/>
          <p:nvPr/>
        </p:nvSpPr>
        <p:spPr>
          <a:xfrm>
            <a:off x="2743200" y="1674565"/>
            <a:ext cx="13582650" cy="28575"/>
          </a:xfrm>
          <a:custGeom>
            <a:avLst/>
            <a:gdLst/>
            <a:ahLst/>
            <a:cxnLst/>
            <a:rect l="l" t="t" r="r" b="b"/>
            <a:pathLst>
              <a:path w="13582650" h="28575">
                <a:moveTo>
                  <a:pt x="13582648" y="28574"/>
                </a:moveTo>
                <a:lnTo>
                  <a:pt x="0" y="28574"/>
                </a:lnTo>
                <a:lnTo>
                  <a:pt x="0" y="0"/>
                </a:lnTo>
                <a:lnTo>
                  <a:pt x="13582648" y="0"/>
                </a:lnTo>
                <a:lnTo>
                  <a:pt x="13582648" y="28574"/>
                </a:lnTo>
                <a:close/>
              </a:path>
            </a:pathLst>
          </a:custGeom>
          <a:solidFill>
            <a:srgbClr val="AB0420"/>
          </a:solidFill>
        </p:spPr>
        <p:txBody>
          <a:bodyPr wrap="square" lIns="0" tIns="0" rIns="0" bIns="0" rtlCol="0"/>
          <a:lstStyle/>
          <a:p>
            <a:endParaRPr/>
          </a:p>
        </p:txBody>
      </p:sp>
      <p:pic>
        <p:nvPicPr>
          <p:cNvPr id="10" name="Picture 9">
            <a:extLst>
              <a:ext uri="{FF2B5EF4-FFF2-40B4-BE49-F238E27FC236}">
                <a16:creationId xmlns:a16="http://schemas.microsoft.com/office/drawing/2014/main" id="{383DA478-EED8-F123-475D-B4FB691DD48B}"/>
              </a:ext>
            </a:extLst>
          </p:cNvPr>
          <p:cNvPicPr>
            <a:picLocks noChangeAspect="1"/>
          </p:cNvPicPr>
          <p:nvPr/>
        </p:nvPicPr>
        <p:blipFill>
          <a:blip r:embed="rId2"/>
          <a:stretch>
            <a:fillRect/>
          </a:stretch>
        </p:blipFill>
        <p:spPr>
          <a:xfrm>
            <a:off x="9296400" y="1943100"/>
            <a:ext cx="2121856" cy="301526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28EAEB0F-6132-48E5-6B7B-C5E0F2D8F272}"/>
              </a:ext>
            </a:extLst>
          </p:cNvPr>
          <p:cNvSpPr/>
          <p:nvPr/>
        </p:nvSpPr>
        <p:spPr>
          <a:xfrm>
            <a:off x="9358758" y="4914900"/>
            <a:ext cx="1981200" cy="646331"/>
          </a:xfrm>
          <a:prstGeom prst="rect">
            <a:avLst/>
          </a:prstGeom>
        </p:spPr>
        <p:txBody>
          <a:bodyPr wrap="square">
            <a:spAutoFit/>
          </a:bodyPr>
          <a:lstStyle/>
          <a:p>
            <a:r>
              <a:rPr lang="en-US" b="1" dirty="0"/>
              <a:t>Kareem Tabsh, MD</a:t>
            </a:r>
          </a:p>
          <a:p>
            <a:r>
              <a:rPr lang="en-US" b="1" dirty="0"/>
              <a:t>  California MFM</a:t>
            </a:r>
          </a:p>
        </p:txBody>
      </p:sp>
      <p:pic>
        <p:nvPicPr>
          <p:cNvPr id="13" name="Picture 12">
            <a:extLst>
              <a:ext uri="{FF2B5EF4-FFF2-40B4-BE49-F238E27FC236}">
                <a16:creationId xmlns:a16="http://schemas.microsoft.com/office/drawing/2014/main" id="{6F42DB08-2FE2-DF82-CD74-F0B54E80B41B}"/>
              </a:ext>
            </a:extLst>
          </p:cNvPr>
          <p:cNvPicPr>
            <a:picLocks noChangeAspect="1"/>
          </p:cNvPicPr>
          <p:nvPr/>
        </p:nvPicPr>
        <p:blipFill>
          <a:blip r:embed="rId3"/>
          <a:stretch>
            <a:fillRect/>
          </a:stretch>
        </p:blipFill>
        <p:spPr>
          <a:xfrm>
            <a:off x="12286033" y="1870352"/>
            <a:ext cx="2250335" cy="3196948"/>
          </a:xfrm>
          <a:prstGeom prst="rect">
            <a:avLst/>
          </a:prstGeom>
        </p:spPr>
      </p:pic>
      <p:sp>
        <p:nvSpPr>
          <p:cNvPr id="15" name="Rectangle 14">
            <a:extLst>
              <a:ext uri="{FF2B5EF4-FFF2-40B4-BE49-F238E27FC236}">
                <a16:creationId xmlns:a16="http://schemas.microsoft.com/office/drawing/2014/main" id="{D50FF00B-4894-31E1-0D66-E9F829F9BAD0}"/>
              </a:ext>
            </a:extLst>
          </p:cNvPr>
          <p:cNvSpPr/>
          <p:nvPr/>
        </p:nvSpPr>
        <p:spPr>
          <a:xfrm>
            <a:off x="12192000" y="4977790"/>
            <a:ext cx="2438400" cy="646331"/>
          </a:xfrm>
          <a:prstGeom prst="rect">
            <a:avLst/>
          </a:prstGeom>
        </p:spPr>
        <p:txBody>
          <a:bodyPr wrap="square">
            <a:spAutoFit/>
          </a:bodyPr>
          <a:lstStyle/>
          <a:p>
            <a:r>
              <a:rPr lang="en-US" b="1" dirty="0"/>
              <a:t>Adeola Awomolo, MD</a:t>
            </a:r>
          </a:p>
          <a:p>
            <a:r>
              <a:rPr lang="en-US" b="1" dirty="0"/>
              <a:t>       Houston, TX</a:t>
            </a:r>
          </a:p>
        </p:txBody>
      </p:sp>
      <p:pic>
        <p:nvPicPr>
          <p:cNvPr id="4" name="Picture 3" descr="A person smiling for the camera&#10;&#10;Description automatically generated with low confidence">
            <a:extLst>
              <a:ext uri="{FF2B5EF4-FFF2-40B4-BE49-F238E27FC236}">
                <a16:creationId xmlns:a16="http://schemas.microsoft.com/office/drawing/2014/main" id="{55B4A647-AD11-937E-37A2-243956C2C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097" y="5864592"/>
            <a:ext cx="2055703" cy="2869975"/>
          </a:xfrm>
          <a:prstGeom prst="rect">
            <a:avLst/>
          </a:prstGeom>
          <a:effectLst>
            <a:outerShdw blurRad="50800" dist="38100" dir="13500000" algn="br" rotWithShape="0">
              <a:prstClr val="black">
                <a:alpha val="40000"/>
              </a:prstClr>
            </a:outerShdw>
          </a:effectLst>
        </p:spPr>
      </p:pic>
      <p:sp>
        <p:nvSpPr>
          <p:cNvPr id="16" name="Rectangle 15">
            <a:extLst>
              <a:ext uri="{FF2B5EF4-FFF2-40B4-BE49-F238E27FC236}">
                <a16:creationId xmlns:a16="http://schemas.microsoft.com/office/drawing/2014/main" id="{D91BE3D6-BCBC-2E59-7228-72C11B6DB31F}"/>
              </a:ext>
            </a:extLst>
          </p:cNvPr>
          <p:cNvSpPr/>
          <p:nvPr/>
        </p:nvSpPr>
        <p:spPr>
          <a:xfrm>
            <a:off x="4267200" y="9065903"/>
            <a:ext cx="2438400" cy="646331"/>
          </a:xfrm>
          <a:prstGeom prst="rect">
            <a:avLst/>
          </a:prstGeom>
        </p:spPr>
        <p:txBody>
          <a:bodyPr wrap="square">
            <a:spAutoFit/>
          </a:bodyPr>
          <a:lstStyle/>
          <a:p>
            <a:r>
              <a:rPr lang="en-US" b="1" dirty="0"/>
              <a:t>Heather Miller, MD</a:t>
            </a:r>
          </a:p>
          <a:p>
            <a:r>
              <a:rPr lang="en-US" b="1" dirty="0"/>
              <a:t>  Salt Lake City, UT</a:t>
            </a:r>
          </a:p>
        </p:txBody>
      </p:sp>
      <p:pic>
        <p:nvPicPr>
          <p:cNvPr id="17" name="Picture 16">
            <a:extLst>
              <a:ext uri="{FF2B5EF4-FFF2-40B4-BE49-F238E27FC236}">
                <a16:creationId xmlns:a16="http://schemas.microsoft.com/office/drawing/2014/main" id="{17610DAE-D032-1489-C68C-8D0FCC59B986}"/>
              </a:ext>
            </a:extLst>
          </p:cNvPr>
          <p:cNvPicPr>
            <a:picLocks noChangeAspect="1"/>
          </p:cNvPicPr>
          <p:nvPr/>
        </p:nvPicPr>
        <p:blipFill>
          <a:blip r:embed="rId5"/>
          <a:stretch>
            <a:fillRect/>
          </a:stretch>
        </p:blipFill>
        <p:spPr>
          <a:xfrm>
            <a:off x="3352800" y="2186250"/>
            <a:ext cx="1779982" cy="2465107"/>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092DBFCB-84A3-DCB4-1B9F-148A9C87D8F0}"/>
              </a:ext>
            </a:extLst>
          </p:cNvPr>
          <p:cNvPicPr>
            <a:picLocks noChangeAspect="1"/>
          </p:cNvPicPr>
          <p:nvPr/>
        </p:nvPicPr>
        <p:blipFill>
          <a:blip r:embed="rId6"/>
          <a:stretch>
            <a:fillRect/>
          </a:stretch>
        </p:blipFill>
        <p:spPr>
          <a:xfrm>
            <a:off x="6404350" y="2252057"/>
            <a:ext cx="1779982" cy="2483853"/>
          </a:xfrm>
          <a:prstGeom prst="rect">
            <a:avLst/>
          </a:prstGeom>
          <a:ln>
            <a:noFill/>
          </a:ln>
          <a:effectLst>
            <a:outerShdw blurRad="190500" algn="tl" rotWithShape="0">
              <a:srgbClr val="000000">
                <a:alpha val="70000"/>
              </a:srgbClr>
            </a:outerShdw>
          </a:effectLst>
        </p:spPr>
      </p:pic>
      <p:sp>
        <p:nvSpPr>
          <p:cNvPr id="24" name="Rectangle 23">
            <a:extLst>
              <a:ext uri="{FF2B5EF4-FFF2-40B4-BE49-F238E27FC236}">
                <a16:creationId xmlns:a16="http://schemas.microsoft.com/office/drawing/2014/main" id="{98E36CA0-EF3E-CABD-0B43-F96878759552}"/>
              </a:ext>
            </a:extLst>
          </p:cNvPr>
          <p:cNvSpPr/>
          <p:nvPr/>
        </p:nvSpPr>
        <p:spPr>
          <a:xfrm>
            <a:off x="3478895" y="4808167"/>
            <a:ext cx="1527791" cy="646331"/>
          </a:xfrm>
          <a:prstGeom prst="rect">
            <a:avLst/>
          </a:prstGeom>
        </p:spPr>
        <p:txBody>
          <a:bodyPr wrap="none">
            <a:spAutoFit/>
          </a:bodyPr>
          <a:lstStyle/>
          <a:p>
            <a:r>
              <a:rPr lang="en-US" b="1" dirty="0"/>
              <a:t>Ruth Wei, MD</a:t>
            </a:r>
          </a:p>
          <a:p>
            <a:r>
              <a:rPr lang="en-US" b="1" dirty="0"/>
              <a:t> Seattle MFM</a:t>
            </a:r>
          </a:p>
        </p:txBody>
      </p:sp>
      <p:sp>
        <p:nvSpPr>
          <p:cNvPr id="25" name="Rectangle 24">
            <a:extLst>
              <a:ext uri="{FF2B5EF4-FFF2-40B4-BE49-F238E27FC236}">
                <a16:creationId xmlns:a16="http://schemas.microsoft.com/office/drawing/2014/main" id="{1B7C825B-1478-7C73-003A-91E858C4C269}"/>
              </a:ext>
            </a:extLst>
          </p:cNvPr>
          <p:cNvSpPr/>
          <p:nvPr/>
        </p:nvSpPr>
        <p:spPr>
          <a:xfrm>
            <a:off x="6096000" y="4808167"/>
            <a:ext cx="2396682" cy="646331"/>
          </a:xfrm>
          <a:prstGeom prst="rect">
            <a:avLst/>
          </a:prstGeom>
        </p:spPr>
        <p:txBody>
          <a:bodyPr wrap="none">
            <a:spAutoFit/>
          </a:bodyPr>
          <a:lstStyle/>
          <a:p>
            <a:r>
              <a:rPr lang="en-US" b="1" dirty="0"/>
              <a:t>  Maritza Gonzalez, MD</a:t>
            </a:r>
          </a:p>
          <a:p>
            <a:r>
              <a:rPr lang="en-US" b="1" dirty="0"/>
              <a:t>   University of Chicago</a:t>
            </a:r>
          </a:p>
        </p:txBody>
      </p:sp>
      <p:pic>
        <p:nvPicPr>
          <p:cNvPr id="3" name="Picture 2">
            <a:extLst>
              <a:ext uri="{FF2B5EF4-FFF2-40B4-BE49-F238E27FC236}">
                <a16:creationId xmlns:a16="http://schemas.microsoft.com/office/drawing/2014/main" id="{B7F56421-0E74-530F-B3F8-CBD52DDDEA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11914" y="5920205"/>
            <a:ext cx="1909875" cy="2869975"/>
          </a:xfrm>
          <a:prstGeom prst="rect">
            <a:avLst/>
          </a:prstGeom>
          <a:effectLst>
            <a:outerShdw blurRad="50800" dist="38100" dir="13500000" algn="br" rotWithShape="0">
              <a:prstClr val="black">
                <a:alpha val="40000"/>
              </a:prstClr>
            </a:outerShdw>
          </a:effectLst>
        </p:spPr>
      </p:pic>
      <p:sp>
        <p:nvSpPr>
          <p:cNvPr id="6" name="Rectangle 5">
            <a:extLst>
              <a:ext uri="{FF2B5EF4-FFF2-40B4-BE49-F238E27FC236}">
                <a16:creationId xmlns:a16="http://schemas.microsoft.com/office/drawing/2014/main" id="{2A984855-589C-51AB-B9E8-BC8E2CFD1FEE}"/>
              </a:ext>
            </a:extLst>
          </p:cNvPr>
          <p:cNvSpPr/>
          <p:nvPr/>
        </p:nvSpPr>
        <p:spPr>
          <a:xfrm>
            <a:off x="7239000" y="9069169"/>
            <a:ext cx="2438400" cy="646331"/>
          </a:xfrm>
          <a:prstGeom prst="rect">
            <a:avLst/>
          </a:prstGeom>
        </p:spPr>
        <p:txBody>
          <a:bodyPr wrap="square">
            <a:spAutoFit/>
          </a:bodyPr>
          <a:lstStyle/>
          <a:p>
            <a:r>
              <a:rPr lang="en-US" b="1" dirty="0"/>
              <a:t>Dawei David Wang, MD</a:t>
            </a:r>
          </a:p>
          <a:p>
            <a:r>
              <a:rPr lang="en-US" b="1" dirty="0"/>
              <a:t>         Buffalo, NY</a:t>
            </a:r>
          </a:p>
        </p:txBody>
      </p:sp>
      <p:pic>
        <p:nvPicPr>
          <p:cNvPr id="5" name="Picture 4">
            <a:extLst>
              <a:ext uri="{FF2B5EF4-FFF2-40B4-BE49-F238E27FC236}">
                <a16:creationId xmlns:a16="http://schemas.microsoft.com/office/drawing/2014/main" id="{567757BA-D080-425B-C4E3-26180E22CEF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455418" y="5953301"/>
            <a:ext cx="1909875" cy="2861452"/>
          </a:xfrm>
          <a:prstGeom prst="rect">
            <a:avLst/>
          </a:prstGeom>
        </p:spPr>
      </p:pic>
      <p:sp>
        <p:nvSpPr>
          <p:cNvPr id="7" name="Rectangle 6">
            <a:extLst>
              <a:ext uri="{FF2B5EF4-FFF2-40B4-BE49-F238E27FC236}">
                <a16:creationId xmlns:a16="http://schemas.microsoft.com/office/drawing/2014/main" id="{E30D1249-F1DF-5F48-5268-CD809B4CB2F7}"/>
              </a:ext>
            </a:extLst>
          </p:cNvPr>
          <p:cNvSpPr/>
          <p:nvPr/>
        </p:nvSpPr>
        <p:spPr>
          <a:xfrm>
            <a:off x="10349358" y="9065903"/>
            <a:ext cx="2438400" cy="646331"/>
          </a:xfrm>
          <a:prstGeom prst="rect">
            <a:avLst/>
          </a:prstGeom>
        </p:spPr>
        <p:txBody>
          <a:bodyPr wrap="square">
            <a:spAutoFit/>
          </a:bodyPr>
          <a:lstStyle/>
          <a:p>
            <a:r>
              <a:rPr lang="en-US" b="1" dirty="0"/>
              <a:t>Giovanni Sisti, MD</a:t>
            </a:r>
          </a:p>
          <a:p>
            <a:r>
              <a:rPr lang="en-US" b="1" dirty="0"/>
              <a:t>         Billings, MT</a:t>
            </a:r>
          </a:p>
        </p:txBody>
      </p:sp>
    </p:spTree>
    <p:extLst>
      <p:ext uri="{BB962C8B-B14F-4D97-AF65-F5344CB8AC3E}">
        <p14:creationId xmlns:p14="http://schemas.microsoft.com/office/powerpoint/2010/main" val="3283627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524000" y="854967"/>
            <a:ext cx="16563441" cy="1634725"/>
          </a:xfrm>
          <a:prstGeom prst="rect">
            <a:avLst/>
          </a:prstGeom>
        </p:spPr>
        <p:txBody>
          <a:bodyPr vert="horz" wrap="square" lIns="0" tIns="151130" rIns="0" bIns="0" rtlCol="0">
            <a:noAutofit/>
          </a:bodyPr>
          <a:lstStyle/>
          <a:p>
            <a:pPr marL="12700" marR="5080">
              <a:lnSpc>
                <a:spcPts val="10410"/>
              </a:lnSpc>
              <a:spcBef>
                <a:spcPts val="1190"/>
              </a:spcBef>
            </a:pPr>
            <a:r>
              <a:rPr lang="en-US" sz="6600" dirty="0">
                <a:solidFill>
                  <a:srgbClr val="0C234A"/>
                </a:solidFill>
                <a:latin typeface="Times New Roman"/>
                <a:cs typeface="Times New Roman"/>
              </a:rPr>
              <a:t>Other Fellowship Faculty</a:t>
            </a:r>
            <a:endParaRPr sz="6600" dirty="0">
              <a:latin typeface="Times New Roman"/>
              <a:cs typeface="Times New Roman"/>
            </a:endParaRPr>
          </a:p>
        </p:txBody>
      </p:sp>
      <p:sp>
        <p:nvSpPr>
          <p:cNvPr id="20" name="object 20"/>
          <p:cNvSpPr/>
          <p:nvPr/>
        </p:nvSpPr>
        <p:spPr>
          <a:xfrm flipV="1">
            <a:off x="1600200" y="2551958"/>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pic>
        <p:nvPicPr>
          <p:cNvPr id="10" name="Picture 9">
            <a:extLst>
              <a:ext uri="{FF2B5EF4-FFF2-40B4-BE49-F238E27FC236}">
                <a16:creationId xmlns:a16="http://schemas.microsoft.com/office/drawing/2014/main" id="{84207E87-6097-FC6A-C5DB-A06F8FAE5F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92835" y="3127184"/>
            <a:ext cx="2624985" cy="3658551"/>
          </a:xfrm>
          <a:prstGeom prst="rect">
            <a:avLst/>
          </a:prstGeom>
          <a:ln>
            <a:noFill/>
          </a:ln>
          <a:effectLst>
            <a:outerShdw blurRad="190500" algn="tl" rotWithShape="0">
              <a:srgbClr val="000000">
                <a:alpha val="70000"/>
              </a:srgbClr>
            </a:outerShdw>
          </a:effectLst>
        </p:spPr>
      </p:pic>
      <p:sp>
        <p:nvSpPr>
          <p:cNvPr id="11" name="TextBox 6">
            <a:extLst>
              <a:ext uri="{FF2B5EF4-FFF2-40B4-BE49-F238E27FC236}">
                <a16:creationId xmlns:a16="http://schemas.microsoft.com/office/drawing/2014/main" id="{F26FF2C2-CABF-E5C3-26FB-A395F526DEFE}"/>
              </a:ext>
            </a:extLst>
          </p:cNvPr>
          <p:cNvSpPr txBox="1">
            <a:spLocks noChangeArrowheads="1"/>
          </p:cNvSpPr>
          <p:nvPr/>
        </p:nvSpPr>
        <p:spPr bwMode="auto">
          <a:xfrm>
            <a:off x="7862620" y="7036055"/>
            <a:ext cx="330477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2000" b="1" dirty="0">
                <a:latin typeface="+mn-lt"/>
              </a:rPr>
              <a:t>Alexandra Burrows, MS, CGC</a:t>
            </a:r>
            <a:endParaRPr lang="en-US" altLang="en-US" sz="1100" dirty="0">
              <a:latin typeface="+mn-lt"/>
            </a:endParaRPr>
          </a:p>
          <a:p>
            <a:pPr>
              <a:spcBef>
                <a:spcPct val="0"/>
              </a:spcBef>
              <a:buFontTx/>
              <a:buNone/>
            </a:pPr>
            <a:r>
              <a:rPr lang="en-US" altLang="en-US" sz="1800" dirty="0">
                <a:latin typeface="+mn-lt"/>
              </a:rPr>
              <a:t>Prenatal Genetic Counselor</a:t>
            </a:r>
          </a:p>
          <a:p>
            <a:pPr>
              <a:spcBef>
                <a:spcPct val="0"/>
              </a:spcBef>
              <a:buFontTx/>
              <a:buNone/>
            </a:pPr>
            <a:r>
              <a:rPr lang="en-US" altLang="en-US" sz="2000" dirty="0">
                <a:latin typeface="+mn-lt"/>
              </a:rPr>
              <a:t>Obstetrics &amp; Gynecology</a:t>
            </a:r>
          </a:p>
        </p:txBody>
      </p:sp>
      <p:pic>
        <p:nvPicPr>
          <p:cNvPr id="12" name="Picture 11">
            <a:extLst>
              <a:ext uri="{FF2B5EF4-FFF2-40B4-BE49-F238E27FC236}">
                <a16:creationId xmlns:a16="http://schemas.microsoft.com/office/drawing/2014/main" id="{7B8C2609-5999-8096-FCE7-FBC6002F2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700" y="2864282"/>
            <a:ext cx="3108901" cy="3921453"/>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807B4FAE-986B-9EEC-CD4C-89F53692E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750" y="2982088"/>
            <a:ext cx="3108901" cy="3886126"/>
          </a:xfrm>
          <a:prstGeom prst="rect">
            <a:avLst/>
          </a:prstGeom>
          <a:ln>
            <a:noFill/>
          </a:ln>
          <a:effectLst>
            <a:outerShdw blurRad="190500" algn="tl" rotWithShape="0">
              <a:srgbClr val="000000">
                <a:alpha val="70000"/>
              </a:srgbClr>
            </a:outerShdw>
          </a:effectLst>
        </p:spPr>
      </p:pic>
      <p:sp>
        <p:nvSpPr>
          <p:cNvPr id="14" name="Rectangle 13">
            <a:extLst>
              <a:ext uri="{FF2B5EF4-FFF2-40B4-BE49-F238E27FC236}">
                <a16:creationId xmlns:a16="http://schemas.microsoft.com/office/drawing/2014/main" id="{8542CF22-54FA-24F7-0375-EB44DD43774B}"/>
              </a:ext>
            </a:extLst>
          </p:cNvPr>
          <p:cNvSpPr/>
          <p:nvPr/>
        </p:nvSpPr>
        <p:spPr>
          <a:xfrm>
            <a:off x="4380144" y="7036055"/>
            <a:ext cx="3338226" cy="1231106"/>
          </a:xfrm>
          <a:prstGeom prst="rect">
            <a:avLst/>
          </a:prstGeom>
        </p:spPr>
        <p:txBody>
          <a:bodyPr wrap="square">
            <a:spAutoFit/>
          </a:bodyPr>
          <a:lstStyle/>
          <a:p>
            <a:r>
              <a:rPr lang="en-US" sz="2000" b="1" dirty="0"/>
              <a:t>Brent Barber, MD</a:t>
            </a:r>
          </a:p>
          <a:p>
            <a:r>
              <a:rPr lang="en-US" dirty="0"/>
              <a:t>Pediatric Cardiology </a:t>
            </a:r>
          </a:p>
          <a:p>
            <a:r>
              <a:rPr lang="en-US" dirty="0"/>
              <a:t>Fetal Echocardiography</a:t>
            </a:r>
          </a:p>
          <a:p>
            <a:r>
              <a:rPr lang="en-US" dirty="0"/>
              <a:t>Neuromuscular Cardiac Disorders</a:t>
            </a:r>
          </a:p>
        </p:txBody>
      </p:sp>
      <p:sp>
        <p:nvSpPr>
          <p:cNvPr id="15" name="Rectangle 14">
            <a:extLst>
              <a:ext uri="{FF2B5EF4-FFF2-40B4-BE49-F238E27FC236}">
                <a16:creationId xmlns:a16="http://schemas.microsoft.com/office/drawing/2014/main" id="{340B4C8F-D423-B779-F5D6-73267236F384}"/>
              </a:ext>
            </a:extLst>
          </p:cNvPr>
          <p:cNvSpPr/>
          <p:nvPr/>
        </p:nvSpPr>
        <p:spPr>
          <a:xfrm>
            <a:off x="534883" y="7036055"/>
            <a:ext cx="3604260" cy="1508105"/>
          </a:xfrm>
          <a:prstGeom prst="rect">
            <a:avLst/>
          </a:prstGeom>
        </p:spPr>
        <p:txBody>
          <a:bodyPr wrap="square">
            <a:spAutoFit/>
          </a:bodyPr>
          <a:lstStyle/>
          <a:p>
            <a:r>
              <a:rPr lang="en-US" sz="2000" b="1" dirty="0"/>
              <a:t>Mohamed Ahmed, MD, PhD</a:t>
            </a:r>
          </a:p>
          <a:p>
            <a:r>
              <a:rPr lang="en-US" dirty="0"/>
              <a:t>Division Chief</a:t>
            </a:r>
          </a:p>
          <a:p>
            <a:r>
              <a:rPr lang="en-US" dirty="0"/>
              <a:t>Associate Professor</a:t>
            </a:r>
          </a:p>
          <a:p>
            <a:r>
              <a:rPr lang="en-US" dirty="0"/>
              <a:t>Arizona Elks Endowed Chair in Neonatology</a:t>
            </a:r>
          </a:p>
        </p:txBody>
      </p:sp>
      <p:pic>
        <p:nvPicPr>
          <p:cNvPr id="17" name="Picture 16">
            <a:extLst>
              <a:ext uri="{FF2B5EF4-FFF2-40B4-BE49-F238E27FC236}">
                <a16:creationId xmlns:a16="http://schemas.microsoft.com/office/drawing/2014/main" id="{ABAA6DB3-8BDC-8B4C-93F3-20801069C966}"/>
              </a:ext>
            </a:extLst>
          </p:cNvPr>
          <p:cNvPicPr>
            <a:picLocks noChangeAspect="1"/>
          </p:cNvPicPr>
          <p:nvPr/>
        </p:nvPicPr>
        <p:blipFill>
          <a:blip r:embed="rId5"/>
          <a:stretch>
            <a:fillRect/>
          </a:stretch>
        </p:blipFill>
        <p:spPr>
          <a:xfrm>
            <a:off x="11167397" y="3099272"/>
            <a:ext cx="2624985" cy="3679884"/>
          </a:xfrm>
          <a:prstGeom prst="rect">
            <a:avLst/>
          </a:prstGeom>
          <a:ln>
            <a:noFill/>
          </a:ln>
          <a:effectLst>
            <a:outerShdw blurRad="190500" algn="tl" rotWithShape="0">
              <a:srgbClr val="000000">
                <a:alpha val="70000"/>
              </a:srgbClr>
            </a:outerShdw>
          </a:effectLst>
        </p:spPr>
      </p:pic>
      <p:sp>
        <p:nvSpPr>
          <p:cNvPr id="18" name="TextBox 17">
            <a:extLst>
              <a:ext uri="{FF2B5EF4-FFF2-40B4-BE49-F238E27FC236}">
                <a16:creationId xmlns:a16="http://schemas.microsoft.com/office/drawing/2014/main" id="{6926CA8D-3519-7943-AA70-6F8E18639477}"/>
              </a:ext>
            </a:extLst>
          </p:cNvPr>
          <p:cNvSpPr txBox="1"/>
          <p:nvPr/>
        </p:nvSpPr>
        <p:spPr>
          <a:xfrm>
            <a:off x="11088320" y="7082221"/>
            <a:ext cx="2999339" cy="892552"/>
          </a:xfrm>
          <a:prstGeom prst="rect">
            <a:avLst/>
          </a:prstGeom>
          <a:noFill/>
        </p:spPr>
        <p:txBody>
          <a:bodyPr wrap="square">
            <a:spAutoFit/>
          </a:bodyPr>
          <a:lstStyle/>
          <a:p>
            <a:pPr>
              <a:spcBef>
                <a:spcPct val="0"/>
              </a:spcBef>
              <a:buFontTx/>
              <a:buNone/>
            </a:pPr>
            <a:r>
              <a:rPr lang="en-US" altLang="en-US" b="1" dirty="0"/>
              <a:t>Gina Connelly, MD</a:t>
            </a:r>
            <a:endParaRPr lang="en-US" altLang="en-US" sz="1050" dirty="0">
              <a:latin typeface="+mn-lt"/>
            </a:endParaRPr>
          </a:p>
          <a:p>
            <a:pPr>
              <a:spcBef>
                <a:spcPct val="0"/>
              </a:spcBef>
              <a:buFontTx/>
              <a:buNone/>
            </a:pPr>
            <a:r>
              <a:rPr lang="en-US" altLang="en-US" sz="1600" dirty="0">
                <a:latin typeface="+mn-lt"/>
              </a:rPr>
              <a:t>Community-based MFM practice</a:t>
            </a:r>
          </a:p>
          <a:p>
            <a:pPr>
              <a:spcBef>
                <a:spcPct val="0"/>
              </a:spcBef>
              <a:buFontTx/>
              <a:buNone/>
            </a:pPr>
            <a:r>
              <a:rPr lang="en-US" altLang="en-US" sz="1600" dirty="0"/>
              <a:t>Tucson Medical Center</a:t>
            </a:r>
            <a:endParaRPr lang="en-US" altLang="en-US" sz="1800" dirty="0">
              <a:latin typeface="+mn-lt"/>
            </a:endParaRPr>
          </a:p>
        </p:txBody>
      </p:sp>
      <p:sp>
        <p:nvSpPr>
          <p:cNvPr id="19" name="TextBox 18">
            <a:extLst>
              <a:ext uri="{FF2B5EF4-FFF2-40B4-BE49-F238E27FC236}">
                <a16:creationId xmlns:a16="http://schemas.microsoft.com/office/drawing/2014/main" id="{B59D3BEC-A42B-D440-A456-7D76DA3F935A}"/>
              </a:ext>
            </a:extLst>
          </p:cNvPr>
          <p:cNvSpPr txBox="1"/>
          <p:nvPr/>
        </p:nvSpPr>
        <p:spPr>
          <a:xfrm>
            <a:off x="14087659" y="7036055"/>
            <a:ext cx="4200341" cy="1200329"/>
          </a:xfrm>
          <a:prstGeom prst="rect">
            <a:avLst/>
          </a:prstGeom>
          <a:noFill/>
        </p:spPr>
        <p:txBody>
          <a:bodyPr wrap="square">
            <a:spAutoFit/>
          </a:bodyPr>
          <a:lstStyle/>
          <a:p>
            <a:pPr>
              <a:spcBef>
                <a:spcPct val="0"/>
              </a:spcBef>
              <a:buFontTx/>
              <a:buNone/>
            </a:pPr>
            <a:r>
              <a:rPr lang="en-US" altLang="en-US" sz="1800" b="1" dirty="0">
                <a:latin typeface="+mn-lt"/>
              </a:rPr>
              <a:t>Scott </a:t>
            </a:r>
            <a:r>
              <a:rPr lang="en-US" altLang="en-US" sz="1800" b="1" dirty="0" err="1">
                <a:latin typeface="+mn-lt"/>
              </a:rPr>
              <a:t>Klewer</a:t>
            </a:r>
            <a:r>
              <a:rPr lang="en-US" altLang="en-US" sz="1800" b="1" dirty="0">
                <a:latin typeface="+mn-lt"/>
              </a:rPr>
              <a:t>, MD</a:t>
            </a:r>
            <a:endParaRPr lang="en-US" altLang="en-US" sz="1050" dirty="0">
              <a:latin typeface="+mn-lt"/>
            </a:endParaRPr>
          </a:p>
          <a:p>
            <a:pPr>
              <a:spcBef>
                <a:spcPct val="0"/>
              </a:spcBef>
              <a:buFontTx/>
              <a:buNone/>
            </a:pPr>
            <a:r>
              <a:rPr lang="en-US" altLang="en-US" sz="1800" dirty="0">
                <a:latin typeface="+mn-lt"/>
              </a:rPr>
              <a:t>Professor of Pediatric Cardiology</a:t>
            </a:r>
          </a:p>
          <a:p>
            <a:pPr>
              <a:spcBef>
                <a:spcPct val="0"/>
              </a:spcBef>
              <a:buFontTx/>
              <a:buNone/>
            </a:pPr>
            <a:r>
              <a:rPr lang="en-US" altLang="en-US" dirty="0"/>
              <a:t>Professor, Cellular and Molecular Medicine</a:t>
            </a:r>
          </a:p>
          <a:p>
            <a:pPr>
              <a:spcBef>
                <a:spcPct val="0"/>
              </a:spcBef>
              <a:buFontTx/>
              <a:buNone/>
            </a:pPr>
            <a:r>
              <a:rPr lang="en-US" altLang="en-US" sz="1800" dirty="0">
                <a:latin typeface="+mn-lt"/>
              </a:rPr>
              <a:t>Professor, Medicine</a:t>
            </a:r>
          </a:p>
        </p:txBody>
      </p:sp>
      <p:pic>
        <p:nvPicPr>
          <p:cNvPr id="1026" name="Picture 2" descr="Scott Klewer">
            <a:extLst>
              <a:ext uri="{FF2B5EF4-FFF2-40B4-BE49-F238E27FC236}">
                <a16:creationId xmlns:a16="http://schemas.microsoft.com/office/drawing/2014/main" id="{C9D4F629-8EF2-D943-B6F6-AD915F35EF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690"/>
          <a:stretch/>
        </p:blipFill>
        <p:spPr bwMode="auto">
          <a:xfrm>
            <a:off x="14218616" y="3063012"/>
            <a:ext cx="2773984" cy="371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12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219200" y="2074863"/>
            <a:ext cx="17068800" cy="1490662"/>
          </a:xfrm>
          <a:prstGeom prst="rect">
            <a:avLst/>
          </a:prstGeom>
        </p:spPr>
        <p:txBody>
          <a:bodyPr vert="horz" wrap="square" lIns="0" tIns="12700" rIns="0" bIns="0" rtlCol="0">
            <a:noAutofit/>
          </a:bodyPr>
          <a:lstStyle/>
          <a:p>
            <a:pPr marL="12700" algn="l">
              <a:lnSpc>
                <a:spcPct val="100000"/>
              </a:lnSpc>
              <a:spcBef>
                <a:spcPts val="100"/>
              </a:spcBef>
            </a:pPr>
            <a:r>
              <a:rPr lang="en-US" sz="9600" dirty="0">
                <a:solidFill>
                  <a:srgbClr val="0C234B"/>
                </a:solidFill>
                <a:latin typeface="Times New Roman" panose="02020603050405020304" pitchFamily="18" charset="0"/>
                <a:cs typeface="Times New Roman" panose="02020603050405020304" pitchFamily="18" charset="0"/>
              </a:rPr>
              <a:t>Other Fellowship Faculty</a:t>
            </a:r>
            <a:endParaRPr sz="9600" dirty="0">
              <a:solidFill>
                <a:srgbClr val="0C234B"/>
              </a:solidFill>
              <a:latin typeface="Times New Roman" panose="02020603050405020304" pitchFamily="18" charset="0"/>
              <a:cs typeface="Times New Roman" panose="02020603050405020304" pitchFamily="18" charset="0"/>
            </a:endParaRPr>
          </a:p>
        </p:txBody>
      </p:sp>
      <p:sp>
        <p:nvSpPr>
          <p:cNvPr id="11" name="object 11"/>
          <p:cNvSpPr txBox="1"/>
          <p:nvPr/>
        </p:nvSpPr>
        <p:spPr>
          <a:xfrm>
            <a:off x="1219200" y="4762500"/>
            <a:ext cx="15849600" cy="3810000"/>
          </a:xfrm>
          <a:prstGeom prst="rect">
            <a:avLst/>
          </a:prstGeom>
        </p:spPr>
        <p:txBody>
          <a:bodyPr vert="horz" wrap="square" lIns="0" tIns="12700" rIns="0" bIns="0" numCol="2" rtlCol="0">
            <a:noAutofit/>
          </a:bodyPr>
          <a:lstStyle/>
          <a:p>
            <a:pPr marL="12700" marR="5080">
              <a:lnSpc>
                <a:spcPct val="114799"/>
              </a:lnSpc>
              <a:spcBef>
                <a:spcPts val="100"/>
              </a:spcBef>
            </a:pPr>
            <a:r>
              <a:rPr lang="en-US" sz="2000" b="1" dirty="0">
                <a:solidFill>
                  <a:srgbClr val="0C234A"/>
                </a:solidFill>
                <a:latin typeface="Calibri" panose="020F0502020204030204" pitchFamily="34" charset="0"/>
                <a:cs typeface="Calibri" panose="020F0502020204030204" pitchFamily="34" charset="0"/>
              </a:rPr>
              <a:t>Melissa Furlong, MD </a:t>
            </a:r>
          </a:p>
          <a:p>
            <a:pPr marL="12700" marR="5080">
              <a:lnSpc>
                <a:spcPct val="114799"/>
              </a:lnSpc>
              <a:spcBef>
                <a:spcPts val="100"/>
              </a:spcBef>
            </a:pPr>
            <a:r>
              <a:rPr lang="en-US" sz="2000" dirty="0">
                <a:solidFill>
                  <a:srgbClr val="0C234A"/>
                </a:solidFill>
                <a:latin typeface="Calibri" panose="020F0502020204030204" pitchFamily="34" charset="0"/>
                <a:cs typeface="Calibri" panose="020F0502020204030204" pitchFamily="34" charset="0"/>
              </a:rPr>
              <a:t>Assistant Professor, School of Public Health </a:t>
            </a:r>
          </a:p>
          <a:p>
            <a:pPr marL="12700" marR="5080">
              <a:lnSpc>
                <a:spcPct val="114799"/>
              </a:lnSpc>
              <a:spcBef>
                <a:spcPts val="100"/>
              </a:spcBef>
            </a:pPr>
            <a:r>
              <a:rPr lang="en-US" sz="2000" b="1" dirty="0">
                <a:latin typeface="Calibri" panose="020F0502020204030204" pitchFamily="34" charset="0"/>
                <a:cs typeface="Calibri" panose="020F0502020204030204" pitchFamily="34" charset="0"/>
              </a:rPr>
              <a:t>Ravi Goyal, PhD</a:t>
            </a:r>
          </a:p>
          <a:p>
            <a:pPr marL="12700" marR="5080">
              <a:lnSpc>
                <a:spcPct val="114799"/>
              </a:lnSpc>
              <a:spcBef>
                <a:spcPts val="100"/>
              </a:spcBef>
            </a:pPr>
            <a:r>
              <a:rPr lang="en-US" sz="2000" dirty="0">
                <a:latin typeface="Calibri" panose="020F0502020204030204" pitchFamily="34" charset="0"/>
                <a:cs typeface="Calibri" panose="020F0502020204030204" pitchFamily="34" charset="0"/>
              </a:rPr>
              <a:t>Professor, and Vice Chair of Research, Obstetrics &amp; Gynecology</a:t>
            </a:r>
          </a:p>
          <a:p>
            <a:pPr marL="12700" marR="5080">
              <a:lnSpc>
                <a:spcPct val="114799"/>
              </a:lnSpc>
              <a:spcBef>
                <a:spcPts val="100"/>
              </a:spcBef>
            </a:pPr>
            <a:r>
              <a:rPr lang="en-US" sz="2000" b="1" dirty="0">
                <a:latin typeface="Calibri" panose="020F0502020204030204" pitchFamily="34" charset="0"/>
                <a:cs typeface="Calibri" panose="020F0502020204030204" pitchFamily="34" charset="0"/>
              </a:rPr>
              <a:t>Michael Harris, MD</a:t>
            </a:r>
          </a:p>
          <a:p>
            <a:pPr marL="12700" marR="5080">
              <a:lnSpc>
                <a:spcPct val="114799"/>
              </a:lnSpc>
              <a:spcBef>
                <a:spcPts val="100"/>
              </a:spcBef>
            </a:pPr>
            <a:r>
              <a:rPr lang="en-US" sz="2000" dirty="0">
                <a:latin typeface="Calibri" panose="020F0502020204030204" pitchFamily="34" charset="0"/>
                <a:cs typeface="Calibri" panose="020F0502020204030204" pitchFamily="34" charset="0"/>
              </a:rPr>
              <a:t>Professor, Immunology, Director, Arizona Health Sciences Center Biorepository</a:t>
            </a:r>
          </a:p>
          <a:p>
            <a:pPr marL="12700" marR="5080">
              <a:lnSpc>
                <a:spcPct val="114799"/>
              </a:lnSpc>
              <a:spcBef>
                <a:spcPts val="100"/>
              </a:spcBef>
            </a:pPr>
            <a:r>
              <a:rPr lang="en-US" sz="2000" b="1" dirty="0">
                <a:solidFill>
                  <a:srgbClr val="0C234A"/>
                </a:solidFill>
                <a:latin typeface="Calibri" panose="020F0502020204030204" pitchFamily="34" charset="0"/>
                <a:cs typeface="Calibri" panose="020F0502020204030204" pitchFamily="34" charset="0"/>
              </a:rPr>
              <a:t>Elizabeth </a:t>
            </a:r>
            <a:r>
              <a:rPr lang="en-US" sz="2000" b="1" dirty="0" err="1">
                <a:solidFill>
                  <a:srgbClr val="0C234A"/>
                </a:solidFill>
                <a:latin typeface="Calibri" panose="020F0502020204030204" pitchFamily="34" charset="0"/>
                <a:cs typeface="Calibri" panose="020F0502020204030204" pitchFamily="34" charset="0"/>
              </a:rPr>
              <a:t>Juneman</a:t>
            </a:r>
            <a:r>
              <a:rPr lang="en-US" sz="2000" b="1" dirty="0">
                <a:solidFill>
                  <a:srgbClr val="0C234A"/>
                </a:solidFill>
                <a:latin typeface="Calibri" panose="020F0502020204030204" pitchFamily="34" charset="0"/>
                <a:cs typeface="Calibri" panose="020F0502020204030204" pitchFamily="34" charset="0"/>
              </a:rPr>
              <a:t>, MD</a:t>
            </a:r>
          </a:p>
          <a:p>
            <a:pPr marL="12700" marR="5080">
              <a:lnSpc>
                <a:spcPct val="114799"/>
              </a:lnSpc>
              <a:spcBef>
                <a:spcPts val="100"/>
              </a:spcBef>
            </a:pPr>
            <a:r>
              <a:rPr lang="en-US" sz="2000" dirty="0">
                <a:solidFill>
                  <a:srgbClr val="0C234A"/>
                </a:solidFill>
                <a:latin typeface="Calibri" panose="020F0502020204030204" pitchFamily="34" charset="0"/>
                <a:cs typeface="Calibri" panose="020F0502020204030204" pitchFamily="34" charset="0"/>
              </a:rPr>
              <a:t>Associate Professor, Medicine &amp; Cardiology </a:t>
            </a:r>
          </a:p>
          <a:p>
            <a:pPr marL="12700" marR="5080">
              <a:lnSpc>
                <a:spcPct val="114799"/>
              </a:lnSpc>
              <a:spcBef>
                <a:spcPts val="100"/>
              </a:spcBef>
            </a:pPr>
            <a:r>
              <a:rPr lang="en-US" sz="2000" dirty="0">
                <a:solidFill>
                  <a:srgbClr val="0C234A"/>
                </a:solidFill>
                <a:latin typeface="Calibri" panose="020F0502020204030204" pitchFamily="34" charset="0"/>
                <a:cs typeface="Calibri" panose="020F0502020204030204" pitchFamily="34" charset="0"/>
              </a:rPr>
              <a:t>Medical Director, Advanced Heart Failure and Transplantation</a:t>
            </a:r>
          </a:p>
          <a:p>
            <a:pPr marL="12700" marR="5080">
              <a:lnSpc>
                <a:spcPct val="114799"/>
              </a:lnSpc>
              <a:spcBef>
                <a:spcPts val="100"/>
              </a:spcBef>
            </a:pPr>
            <a:endParaRPr lang="en-US" sz="2000" dirty="0">
              <a:solidFill>
                <a:srgbClr val="0C234A"/>
              </a:solidFill>
              <a:latin typeface="Calibri" panose="020F0502020204030204" pitchFamily="34" charset="0"/>
              <a:cs typeface="Calibri" panose="020F0502020204030204" pitchFamily="34" charset="0"/>
            </a:endParaRPr>
          </a:p>
          <a:p>
            <a:pPr marL="12700" marR="5080">
              <a:lnSpc>
                <a:spcPct val="114799"/>
              </a:lnSpc>
              <a:spcBef>
                <a:spcPts val="100"/>
              </a:spcBef>
            </a:pPr>
            <a:r>
              <a:rPr lang="en-US" sz="2000" b="1" dirty="0">
                <a:solidFill>
                  <a:srgbClr val="0C234A"/>
                </a:solidFill>
                <a:latin typeface="Calibri" panose="020F0502020204030204" pitchFamily="34" charset="0"/>
                <a:cs typeface="Calibri" panose="020F0502020204030204" pitchFamily="34" charset="0"/>
              </a:rPr>
              <a:t>Sean </a:t>
            </a:r>
            <a:r>
              <a:rPr lang="en-US" sz="2000" b="1" dirty="0" err="1">
                <a:solidFill>
                  <a:srgbClr val="0C234A"/>
                </a:solidFill>
                <a:latin typeface="Calibri" panose="020F0502020204030204" pitchFamily="34" charset="0"/>
                <a:cs typeface="Calibri" panose="020F0502020204030204" pitchFamily="34" charset="0"/>
              </a:rPr>
              <a:t>Limestand</a:t>
            </a:r>
            <a:r>
              <a:rPr lang="en-US" sz="2000" b="1" dirty="0">
                <a:solidFill>
                  <a:srgbClr val="0C234A"/>
                </a:solidFill>
                <a:latin typeface="Calibri" panose="020F0502020204030204" pitchFamily="34" charset="0"/>
                <a:cs typeface="Calibri" panose="020F0502020204030204" pitchFamily="34" charset="0"/>
              </a:rPr>
              <a:t>, PhD</a:t>
            </a:r>
          </a:p>
          <a:p>
            <a:pPr marL="12700" marR="5080">
              <a:lnSpc>
                <a:spcPct val="114799"/>
              </a:lnSpc>
              <a:spcBef>
                <a:spcPts val="100"/>
              </a:spcBef>
            </a:pPr>
            <a:r>
              <a:rPr lang="en-US" sz="2000" dirty="0">
                <a:solidFill>
                  <a:srgbClr val="0C234A"/>
                </a:solidFill>
                <a:latin typeface="Calibri" panose="020F0502020204030204" pitchFamily="34" charset="0"/>
                <a:cs typeface="Calibri" panose="020F0502020204030204" pitchFamily="34" charset="0"/>
              </a:rPr>
              <a:t>Professor, Animal &amp; Comparative Biomedical Sciences </a:t>
            </a:r>
            <a:endParaRPr lang="en-US" sz="2000" dirty="0">
              <a:latin typeface="Calibri" panose="020F0502020204030204" pitchFamily="34" charset="0"/>
              <a:cs typeface="Calibri" panose="020F0502020204030204" pitchFamily="34" charset="0"/>
            </a:endParaRPr>
          </a:p>
          <a:p>
            <a:pPr marL="12700" marR="5080">
              <a:lnSpc>
                <a:spcPct val="114799"/>
              </a:lnSpc>
              <a:spcBef>
                <a:spcPts val="100"/>
              </a:spcBef>
            </a:pPr>
            <a:r>
              <a:rPr lang="en-US" sz="2000" b="1" dirty="0" err="1">
                <a:solidFill>
                  <a:srgbClr val="0C234A"/>
                </a:solidFill>
                <a:latin typeface="Calibri" panose="020F0502020204030204" pitchFamily="34" charset="0"/>
                <a:cs typeface="Calibri" panose="020F0502020204030204" pitchFamily="34" charset="0"/>
              </a:rPr>
              <a:t>Truc</a:t>
            </a:r>
            <a:r>
              <a:rPr lang="en-US" sz="2000" b="1" dirty="0">
                <a:solidFill>
                  <a:srgbClr val="0C234A"/>
                </a:solidFill>
                <a:latin typeface="Calibri" panose="020F0502020204030204" pitchFamily="34" charset="0"/>
                <a:cs typeface="Calibri" panose="020F0502020204030204" pitchFamily="34" charset="0"/>
              </a:rPr>
              <a:t>-Anh T Nguyen, MD</a:t>
            </a:r>
          </a:p>
          <a:p>
            <a:pPr marL="12700" marR="5080">
              <a:lnSpc>
                <a:spcPct val="114799"/>
              </a:lnSpc>
              <a:spcBef>
                <a:spcPts val="100"/>
              </a:spcBef>
            </a:pPr>
            <a:r>
              <a:rPr lang="en-US" sz="2000" dirty="0">
                <a:solidFill>
                  <a:srgbClr val="0C234A"/>
                </a:solidFill>
                <a:latin typeface="Calibri" panose="020F0502020204030204" pitchFamily="34" charset="0"/>
                <a:cs typeface="Calibri" panose="020F0502020204030204" pitchFamily="34" charset="0"/>
              </a:rPr>
              <a:t>Clinical Assistant Professor, OB Anesthesia </a:t>
            </a:r>
          </a:p>
          <a:p>
            <a:pPr marL="12700" marR="5080">
              <a:lnSpc>
                <a:spcPct val="114799"/>
              </a:lnSpc>
              <a:spcBef>
                <a:spcPts val="100"/>
              </a:spcBef>
            </a:pPr>
            <a:r>
              <a:rPr lang="en-US" sz="2000" b="1" dirty="0">
                <a:solidFill>
                  <a:srgbClr val="0C234A"/>
                </a:solidFill>
                <a:latin typeface="Calibri" panose="020F0502020204030204" pitchFamily="34" charset="0"/>
                <a:cs typeface="Calibri" panose="020F0502020204030204" pitchFamily="34" charset="0"/>
              </a:rPr>
              <a:t>Julia Solomon, MD</a:t>
            </a:r>
          </a:p>
          <a:p>
            <a:pPr marL="12700" marR="5080">
              <a:lnSpc>
                <a:spcPct val="114799"/>
              </a:lnSpc>
              <a:spcBef>
                <a:spcPts val="100"/>
              </a:spcBef>
            </a:pPr>
            <a:r>
              <a:rPr lang="en-US" sz="2000" dirty="0">
                <a:solidFill>
                  <a:srgbClr val="0C234A"/>
                </a:solidFill>
                <a:latin typeface="Calibri" panose="020F0502020204030204" pitchFamily="34" charset="0"/>
                <a:cs typeface="Calibri" panose="020F0502020204030204" pitchFamily="34" charset="0"/>
              </a:rPr>
              <a:t>Director, Fetal Diagnostic Center of Arizona</a:t>
            </a:r>
          </a:p>
          <a:p>
            <a:pPr marL="12700" marR="5080">
              <a:lnSpc>
                <a:spcPct val="114799"/>
              </a:lnSpc>
              <a:spcBef>
                <a:spcPts val="100"/>
              </a:spcBef>
            </a:pPr>
            <a:r>
              <a:rPr lang="en-US" sz="2000" dirty="0">
                <a:solidFill>
                  <a:srgbClr val="0C234A"/>
                </a:solidFill>
                <a:latin typeface="Calibri" panose="020F0502020204030204" pitchFamily="34" charset="0"/>
                <a:cs typeface="Calibri" panose="020F0502020204030204" pitchFamily="34" charset="0"/>
              </a:rPr>
              <a:t>AIUM Board of Directors</a:t>
            </a:r>
          </a:p>
          <a:p>
            <a:pPr marL="12700" marR="5080">
              <a:lnSpc>
                <a:spcPct val="114799"/>
              </a:lnSpc>
              <a:spcBef>
                <a:spcPts val="100"/>
              </a:spcBef>
            </a:pPr>
            <a:endParaRPr lang="en-US" sz="2000" dirty="0">
              <a:latin typeface="Calibri" panose="020F0502020204030204" pitchFamily="34" charset="0"/>
              <a:cs typeface="Calibri" panose="020F0502020204030204" pitchFamily="34" charset="0"/>
            </a:endParaRPr>
          </a:p>
          <a:p>
            <a:pPr marL="12700" marR="5080">
              <a:lnSpc>
                <a:spcPct val="114799"/>
              </a:lnSpc>
              <a:spcBef>
                <a:spcPts val="100"/>
              </a:spcBef>
            </a:pPr>
            <a:endParaRPr lang="en-US" sz="2000" dirty="0">
              <a:latin typeface="Calibri" panose="020F0502020204030204" pitchFamily="34" charset="0"/>
              <a:cs typeface="Calibri" panose="020F0502020204030204" pitchFamily="34" charset="0"/>
            </a:endParaRPr>
          </a:p>
          <a:p>
            <a:pPr marL="12700" marR="5080">
              <a:lnSpc>
                <a:spcPct val="114799"/>
              </a:lnSpc>
              <a:spcBef>
                <a:spcPts val="100"/>
              </a:spcBef>
            </a:pPr>
            <a:r>
              <a:rPr lang="en-US" sz="2000" dirty="0">
                <a:latin typeface="Calibri" panose="020F0502020204030204" pitchFamily="34" charset="0"/>
                <a:cs typeface="Calibri" panose="020F0502020204030204" pitchFamily="34" charset="0"/>
              </a:rPr>
              <a:t>And many more!! </a:t>
            </a:r>
            <a:endParaRP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260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5">
            <a:extLst>
              <a:ext uri="{FF2B5EF4-FFF2-40B4-BE49-F238E27FC236}">
                <a16:creationId xmlns:a16="http://schemas.microsoft.com/office/drawing/2014/main" id="{83463FB7-51C1-5147-BCC6-34D084156878}"/>
              </a:ext>
            </a:extLst>
          </p:cNvPr>
          <p:cNvSpPr txBox="1"/>
          <p:nvPr/>
        </p:nvSpPr>
        <p:spPr>
          <a:xfrm>
            <a:off x="11305222" y="2001906"/>
            <a:ext cx="5915978" cy="1505540"/>
          </a:xfrm>
          <a:prstGeom prst="rect">
            <a:avLst/>
          </a:prstGeom>
        </p:spPr>
        <p:txBody>
          <a:bodyPr vert="horz" wrap="square" lIns="0" tIns="12700" rIns="0" bIns="0" rtlCol="0">
            <a:noAutofit/>
          </a:bodyPr>
          <a:lstStyle/>
          <a:p>
            <a:pPr marL="12700">
              <a:lnSpc>
                <a:spcPct val="100000"/>
              </a:lnSpc>
              <a:spcBef>
                <a:spcPts val="100"/>
              </a:spcBef>
            </a:pPr>
            <a:r>
              <a:rPr lang="en-US" sz="3600" b="1" dirty="0">
                <a:solidFill>
                  <a:srgbClr val="0C234A"/>
                </a:solidFill>
                <a:latin typeface="Calibri" panose="020F0502020204030204" pitchFamily="34" charset="0"/>
                <a:cs typeface="Calibri" panose="020F0502020204030204" pitchFamily="34" charset="0"/>
              </a:rPr>
              <a:t>Maternal-Fetal Medicine</a:t>
            </a:r>
            <a:endParaRPr sz="3600" b="1" dirty="0">
              <a:latin typeface="Calibri" panose="020F0502020204030204" pitchFamily="34" charset="0"/>
              <a:cs typeface="Calibri" panose="020F0502020204030204" pitchFamily="34" charset="0"/>
            </a:endParaRPr>
          </a:p>
        </p:txBody>
      </p:sp>
      <p:sp>
        <p:nvSpPr>
          <p:cNvPr id="20" name="object 5">
            <a:extLst>
              <a:ext uri="{FF2B5EF4-FFF2-40B4-BE49-F238E27FC236}">
                <a16:creationId xmlns:a16="http://schemas.microsoft.com/office/drawing/2014/main" id="{8565E005-3B35-1B41-A811-8D602FDB0E14}"/>
              </a:ext>
            </a:extLst>
          </p:cNvPr>
          <p:cNvSpPr txBox="1"/>
          <p:nvPr/>
        </p:nvSpPr>
        <p:spPr>
          <a:xfrm>
            <a:off x="11305222" y="3467099"/>
            <a:ext cx="4417060" cy="3464855"/>
          </a:xfrm>
          <a:prstGeom prst="rect">
            <a:avLst/>
          </a:prstGeom>
        </p:spPr>
        <p:txBody>
          <a:bodyPr vert="horz" wrap="square" lIns="0" tIns="12700" rIns="0" bIns="0" rtlCol="0">
            <a:noAutofit/>
          </a:bodyPr>
          <a:lstStyle/>
          <a:p>
            <a:r>
              <a:rPr lang="en-US" sz="3200" dirty="0">
                <a:solidFill>
                  <a:srgbClr val="0C234B"/>
                </a:solidFill>
              </a:rPr>
              <a:t>10 exam rooms </a:t>
            </a:r>
          </a:p>
          <a:p>
            <a:endParaRPr lang="en-US" sz="3200" dirty="0">
              <a:solidFill>
                <a:srgbClr val="0C234B"/>
              </a:solidFill>
            </a:endParaRPr>
          </a:p>
          <a:p>
            <a:r>
              <a:rPr lang="en-US" sz="3200" dirty="0">
                <a:solidFill>
                  <a:srgbClr val="0C234B"/>
                </a:solidFill>
              </a:rPr>
              <a:t>2 MFM consult rooms</a:t>
            </a:r>
          </a:p>
          <a:p>
            <a:r>
              <a:rPr lang="en-US" sz="3200" dirty="0">
                <a:solidFill>
                  <a:srgbClr val="0C234B"/>
                </a:solidFill>
              </a:rPr>
              <a:t> </a:t>
            </a:r>
          </a:p>
          <a:p>
            <a:r>
              <a:rPr lang="en-US" sz="3200" dirty="0">
                <a:solidFill>
                  <a:srgbClr val="0C234B"/>
                </a:solidFill>
              </a:rPr>
              <a:t>6 ultrasound suites</a:t>
            </a:r>
          </a:p>
          <a:p>
            <a:endParaRPr lang="en-US" sz="3200" dirty="0">
              <a:solidFill>
                <a:srgbClr val="0C234B"/>
              </a:solidFill>
            </a:endParaRPr>
          </a:p>
          <a:p>
            <a:r>
              <a:rPr lang="en-US" sz="3200" dirty="0">
                <a:solidFill>
                  <a:srgbClr val="0C234B"/>
                </a:solidFill>
              </a:rPr>
              <a:t>3 procedure rooms</a:t>
            </a:r>
          </a:p>
        </p:txBody>
      </p:sp>
      <p:cxnSp>
        <p:nvCxnSpPr>
          <p:cNvPr id="25" name="Straight Connector 24">
            <a:extLst>
              <a:ext uri="{FF2B5EF4-FFF2-40B4-BE49-F238E27FC236}">
                <a16:creationId xmlns:a16="http://schemas.microsoft.com/office/drawing/2014/main" id="{849ECDC2-2CF0-1947-9BEE-DF69B3569E8A}"/>
              </a:ext>
            </a:extLst>
          </p:cNvPr>
          <p:cNvCxnSpPr/>
          <p:nvPr/>
        </p:nvCxnSpPr>
        <p:spPr>
          <a:xfrm>
            <a:off x="11430000" y="2933700"/>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0EAFD4D-11B2-AE44-BA00-A8ED2C25AF14}"/>
              </a:ext>
            </a:extLst>
          </p:cNvPr>
          <p:cNvCxnSpPr/>
          <p:nvPr/>
        </p:nvCxnSpPr>
        <p:spPr>
          <a:xfrm>
            <a:off x="11305222" y="7581900"/>
            <a:ext cx="4417060" cy="0"/>
          </a:xfrm>
          <a:prstGeom prst="line">
            <a:avLst/>
          </a:prstGeom>
          <a:ln w="31750">
            <a:solidFill>
              <a:srgbClr val="AB0520"/>
            </a:solidFill>
            <a:prstDash val="sysDot"/>
          </a:ln>
        </p:spPr>
        <p:style>
          <a:lnRef idx="1">
            <a:schemeClr val="accent1"/>
          </a:lnRef>
          <a:fillRef idx="0">
            <a:schemeClr val="accent1"/>
          </a:fillRef>
          <a:effectRef idx="0">
            <a:schemeClr val="accent1"/>
          </a:effectRef>
          <a:fontRef idx="minor">
            <a:schemeClr val="tx1"/>
          </a:fontRef>
        </p:style>
      </p:cxnSp>
      <p:sp>
        <p:nvSpPr>
          <p:cNvPr id="27" name="object 7">
            <a:extLst>
              <a:ext uri="{FF2B5EF4-FFF2-40B4-BE49-F238E27FC236}">
                <a16:creationId xmlns:a16="http://schemas.microsoft.com/office/drawing/2014/main" id="{7738F4FE-5A6C-4B42-8682-96F7CE93E121}"/>
              </a:ext>
            </a:extLst>
          </p:cNvPr>
          <p:cNvSpPr txBox="1"/>
          <p:nvPr/>
        </p:nvSpPr>
        <p:spPr>
          <a:xfrm>
            <a:off x="11305222" y="514824"/>
            <a:ext cx="8437245" cy="1333185"/>
          </a:xfrm>
          <a:prstGeom prst="rect">
            <a:avLst/>
          </a:prstGeom>
        </p:spPr>
        <p:txBody>
          <a:bodyPr vert="horz" wrap="square" lIns="0" tIns="151130" rIns="0" bIns="0" rtlCol="0">
            <a:noAutofit/>
          </a:bodyPr>
          <a:lstStyle/>
          <a:p>
            <a:pPr marL="12700" marR="5080">
              <a:lnSpc>
                <a:spcPts val="10410"/>
              </a:lnSpc>
              <a:spcBef>
                <a:spcPts val="1190"/>
              </a:spcBef>
            </a:pPr>
            <a:r>
              <a:rPr lang="en-US" sz="5400" dirty="0">
                <a:solidFill>
                  <a:srgbClr val="0C234A"/>
                </a:solidFill>
                <a:latin typeface="Times New Roman"/>
                <a:cs typeface="Times New Roman"/>
              </a:rPr>
              <a:t>BUMC North Campus</a:t>
            </a:r>
            <a:endParaRPr sz="5400" dirty="0">
              <a:latin typeface="Times New Roman"/>
              <a:cs typeface="Times New Roman"/>
            </a:endParaRPr>
          </a:p>
        </p:txBody>
      </p:sp>
      <p:pic>
        <p:nvPicPr>
          <p:cNvPr id="1026" name="Picture 2" descr="Banner - University Medicine North in Tucson, AZ">
            <a:extLst>
              <a:ext uri="{FF2B5EF4-FFF2-40B4-BE49-F238E27FC236}">
                <a16:creationId xmlns:a16="http://schemas.microsoft.com/office/drawing/2014/main" id="{F1E705E4-6752-AD5D-587E-B1E42166C7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76" r="17778"/>
          <a:stretch/>
        </p:blipFill>
        <p:spPr bwMode="auto">
          <a:xfrm>
            <a:off x="2361384" y="913324"/>
            <a:ext cx="8437245" cy="846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144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idx="4294967295"/>
          </p:nvPr>
        </p:nvSpPr>
        <p:spPr>
          <a:xfrm>
            <a:off x="1100920" y="238620"/>
            <a:ext cx="7162800" cy="1393330"/>
          </a:xfrm>
          <a:prstGeom prst="rect">
            <a:avLst/>
          </a:prstGeom>
        </p:spPr>
        <p:txBody>
          <a:bodyPr vert="horz" wrap="square" lIns="0" tIns="151130" rIns="0" bIns="0" rtlCol="0">
            <a:noAutofit/>
          </a:bodyPr>
          <a:lstStyle/>
          <a:p>
            <a:pPr marL="12700" marR="5080" algn="ctr">
              <a:lnSpc>
                <a:spcPts val="10410"/>
              </a:lnSpc>
              <a:spcBef>
                <a:spcPts val="1190"/>
              </a:spcBef>
            </a:pPr>
            <a:r>
              <a:rPr lang="en-US" sz="4800" spc="-235" dirty="0">
                <a:solidFill>
                  <a:srgbClr val="0C234B"/>
                </a:solidFill>
                <a:latin typeface="Times New Roman" panose="02020603050405020304" pitchFamily="18" charset="0"/>
                <a:cs typeface="Times New Roman" panose="02020603050405020304" pitchFamily="18" charset="0"/>
              </a:rPr>
              <a:t>Our BUMC MFM Team!</a:t>
            </a:r>
            <a:endParaRPr sz="4800" spc="-495" dirty="0">
              <a:solidFill>
                <a:srgbClr val="0C234B"/>
              </a:solidFill>
              <a:latin typeface="Times New Roman" panose="02020603050405020304" pitchFamily="18" charset="0"/>
              <a:cs typeface="Times New Roman" panose="02020603050405020304" pitchFamily="18" charset="0"/>
            </a:endParaRPr>
          </a:p>
        </p:txBody>
      </p:sp>
      <p:sp>
        <p:nvSpPr>
          <p:cNvPr id="4" name="object 4"/>
          <p:cNvSpPr txBox="1"/>
          <p:nvPr/>
        </p:nvSpPr>
        <p:spPr>
          <a:xfrm>
            <a:off x="454025" y="2324100"/>
            <a:ext cx="8817477" cy="4696653"/>
          </a:xfrm>
          <a:prstGeom prst="rect">
            <a:avLst/>
          </a:prstGeom>
        </p:spPr>
        <p:txBody>
          <a:bodyPr vert="horz" wrap="square" lIns="0" tIns="12700" rIns="0" bIns="0" rtlCol="0">
            <a:noAutofit/>
          </a:bodyPr>
          <a:lstStyle/>
          <a:p>
            <a:pPr marL="12700" algn="ctr">
              <a:lnSpc>
                <a:spcPct val="100000"/>
              </a:lnSpc>
              <a:spcBef>
                <a:spcPts val="100"/>
              </a:spcBef>
            </a:pPr>
            <a:r>
              <a:rPr lang="en-US" sz="2400" b="1" dirty="0">
                <a:solidFill>
                  <a:srgbClr val="0C234B"/>
                </a:solidFill>
                <a:latin typeface="Times New Roman"/>
                <a:cs typeface="Times New Roman"/>
              </a:rPr>
              <a:t>MFM Attendings and Fellows</a:t>
            </a:r>
          </a:p>
          <a:p>
            <a:pPr marL="12700" algn="ctr">
              <a:lnSpc>
                <a:spcPct val="100000"/>
              </a:lnSpc>
              <a:spcBef>
                <a:spcPts val="100"/>
              </a:spcBef>
            </a:pPr>
            <a:endParaRPr lang="en-US" sz="2400" b="1" dirty="0">
              <a:solidFill>
                <a:srgbClr val="0C234B"/>
              </a:solidFill>
              <a:latin typeface="Times New Roman"/>
              <a:cs typeface="Times New Roman"/>
            </a:endParaRPr>
          </a:p>
          <a:p>
            <a:pPr marL="12700" algn="ctr">
              <a:lnSpc>
                <a:spcPct val="100000"/>
              </a:lnSpc>
              <a:spcBef>
                <a:spcPts val="100"/>
              </a:spcBef>
            </a:pPr>
            <a:r>
              <a:rPr lang="en-US" sz="2400" b="1" dirty="0">
                <a:solidFill>
                  <a:srgbClr val="0C234B"/>
                </a:solidFill>
                <a:latin typeface="Times New Roman"/>
                <a:cs typeface="Times New Roman"/>
              </a:rPr>
              <a:t>Perinatal Nurse Coordinator</a:t>
            </a:r>
            <a:endParaRPr lang="en-US" sz="2400" dirty="0">
              <a:solidFill>
                <a:srgbClr val="0C234B"/>
              </a:solidFill>
              <a:latin typeface="Times New Roman"/>
              <a:cs typeface="Times New Roman"/>
            </a:endParaRPr>
          </a:p>
          <a:p>
            <a:pPr marL="12700" algn="ctr">
              <a:lnSpc>
                <a:spcPct val="100000"/>
              </a:lnSpc>
              <a:spcBef>
                <a:spcPts val="100"/>
              </a:spcBef>
            </a:pPr>
            <a:endParaRPr lang="en-US" sz="2400" b="1" dirty="0">
              <a:solidFill>
                <a:srgbClr val="0C234B"/>
              </a:solidFill>
              <a:latin typeface="Times New Roman"/>
              <a:cs typeface="Times New Roman"/>
            </a:endParaRPr>
          </a:p>
          <a:p>
            <a:pPr marL="12700" algn="ctr">
              <a:lnSpc>
                <a:spcPct val="100000"/>
              </a:lnSpc>
              <a:spcBef>
                <a:spcPts val="100"/>
              </a:spcBef>
            </a:pPr>
            <a:r>
              <a:rPr lang="en-US" sz="2400" b="1" dirty="0">
                <a:solidFill>
                  <a:srgbClr val="0C234B"/>
                </a:solidFill>
                <a:latin typeface="Times New Roman"/>
                <a:cs typeface="Times New Roman"/>
              </a:rPr>
              <a:t>Fetal Diagnostic Center</a:t>
            </a:r>
          </a:p>
          <a:p>
            <a:pPr marL="12700" algn="ctr">
              <a:lnSpc>
                <a:spcPct val="100000"/>
              </a:lnSpc>
              <a:spcBef>
                <a:spcPts val="100"/>
              </a:spcBef>
            </a:pPr>
            <a:endParaRPr lang="en-US" sz="2400" b="1" dirty="0">
              <a:solidFill>
                <a:srgbClr val="0C234B"/>
              </a:solidFill>
              <a:latin typeface="Times New Roman"/>
              <a:cs typeface="Times New Roman"/>
            </a:endParaRPr>
          </a:p>
          <a:p>
            <a:pPr marL="12700" algn="ctr">
              <a:lnSpc>
                <a:spcPct val="100000"/>
              </a:lnSpc>
              <a:spcBef>
                <a:spcPts val="100"/>
              </a:spcBef>
            </a:pPr>
            <a:r>
              <a:rPr lang="en-US" sz="2400" b="1" dirty="0">
                <a:solidFill>
                  <a:srgbClr val="0C234B"/>
                </a:solidFill>
                <a:latin typeface="Times New Roman"/>
                <a:cs typeface="Times New Roman"/>
              </a:rPr>
              <a:t>Social Work</a:t>
            </a:r>
          </a:p>
          <a:p>
            <a:pPr marL="12700" algn="ctr">
              <a:lnSpc>
                <a:spcPct val="100000"/>
              </a:lnSpc>
              <a:spcBef>
                <a:spcPts val="100"/>
              </a:spcBef>
            </a:pPr>
            <a:endParaRPr lang="en-US" sz="2400" b="1" dirty="0">
              <a:solidFill>
                <a:srgbClr val="0C234B"/>
              </a:solidFill>
              <a:latin typeface="Times New Roman"/>
              <a:cs typeface="Times New Roman"/>
            </a:endParaRPr>
          </a:p>
          <a:p>
            <a:pPr marL="12700" algn="ctr">
              <a:lnSpc>
                <a:spcPct val="100000"/>
              </a:lnSpc>
              <a:spcBef>
                <a:spcPts val="100"/>
              </a:spcBef>
            </a:pPr>
            <a:r>
              <a:rPr lang="en-US" sz="2400" b="1" dirty="0">
                <a:solidFill>
                  <a:srgbClr val="0C234B"/>
                </a:solidFill>
                <a:latin typeface="Times New Roman"/>
                <a:cs typeface="Times New Roman"/>
              </a:rPr>
              <a:t>Diabetes Educator</a:t>
            </a:r>
            <a:endParaRPr lang="en-US" sz="2400" dirty="0">
              <a:solidFill>
                <a:srgbClr val="0C234B"/>
              </a:solidFill>
              <a:latin typeface="Times New Roman"/>
              <a:cs typeface="Times New Roman"/>
            </a:endParaRPr>
          </a:p>
          <a:p>
            <a:pPr marL="12700" algn="ctr">
              <a:lnSpc>
                <a:spcPct val="100000"/>
              </a:lnSpc>
              <a:spcBef>
                <a:spcPts val="100"/>
              </a:spcBef>
            </a:pPr>
            <a:endParaRPr lang="en-US" sz="2400" dirty="0">
              <a:solidFill>
                <a:srgbClr val="0C234B"/>
              </a:solidFill>
              <a:latin typeface="Times New Roman"/>
              <a:cs typeface="Times New Roman"/>
            </a:endParaRPr>
          </a:p>
          <a:p>
            <a:pPr marL="12700" algn="ctr">
              <a:lnSpc>
                <a:spcPct val="100000"/>
              </a:lnSpc>
              <a:spcBef>
                <a:spcPts val="100"/>
              </a:spcBef>
            </a:pPr>
            <a:r>
              <a:rPr lang="en-US" sz="2400" dirty="0">
                <a:solidFill>
                  <a:srgbClr val="0C234B"/>
                </a:solidFill>
                <a:latin typeface="Times New Roman"/>
                <a:cs typeface="Times New Roman"/>
              </a:rPr>
              <a:t>And many more!!</a:t>
            </a:r>
            <a:r>
              <a:rPr lang="en-US" sz="2400" b="1" dirty="0">
                <a:solidFill>
                  <a:srgbClr val="0C234B"/>
                </a:solidFill>
                <a:latin typeface="Times New Roman"/>
                <a:cs typeface="Times New Roman"/>
              </a:rPr>
              <a:t> </a:t>
            </a:r>
          </a:p>
        </p:txBody>
      </p:sp>
      <p:sp>
        <p:nvSpPr>
          <p:cNvPr id="20" name="object 3">
            <a:extLst>
              <a:ext uri="{FF2B5EF4-FFF2-40B4-BE49-F238E27FC236}">
                <a16:creationId xmlns:a16="http://schemas.microsoft.com/office/drawing/2014/main" id="{32E7E2E2-6618-8840-8F9F-2694A9E220AA}"/>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descr="A picture containing text, outdoor, building, tower&#10;&#10;Description automatically generated">
            <a:extLst>
              <a:ext uri="{FF2B5EF4-FFF2-40B4-BE49-F238E27FC236}">
                <a16:creationId xmlns:a16="http://schemas.microsoft.com/office/drawing/2014/main" id="{D8ECAB17-E23B-502B-7D05-E51BFAD37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6914" y="-495300"/>
            <a:ext cx="8925886" cy="13411200"/>
          </a:xfrm>
          <a:prstGeom prst="rect">
            <a:avLst/>
          </a:prstGeom>
        </p:spPr>
      </p:pic>
      <p:sp>
        <p:nvSpPr>
          <p:cNvPr id="18" name="Rectangle 17">
            <a:extLst>
              <a:ext uri="{FF2B5EF4-FFF2-40B4-BE49-F238E27FC236}">
                <a16:creationId xmlns:a16="http://schemas.microsoft.com/office/drawing/2014/main" id="{3D44F1C5-A2D3-0F46-95D2-001196D563C8}"/>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
            <a:extLst>
              <a:ext uri="{FF2B5EF4-FFF2-40B4-BE49-F238E27FC236}">
                <a16:creationId xmlns:a16="http://schemas.microsoft.com/office/drawing/2014/main" id="{E7B36EA5-571B-3E22-DB97-B0A1B5E0BF79}"/>
              </a:ext>
            </a:extLst>
          </p:cNvPr>
          <p:cNvSpPr txBox="1"/>
          <p:nvPr/>
        </p:nvSpPr>
        <p:spPr>
          <a:xfrm>
            <a:off x="454025" y="6972300"/>
            <a:ext cx="9274677" cy="1997351"/>
          </a:xfrm>
          <a:prstGeom prst="rect">
            <a:avLst/>
          </a:prstGeom>
        </p:spPr>
        <p:txBody>
          <a:bodyPr vert="horz" wrap="square" lIns="0" tIns="12700" rIns="0" bIns="0" rtlCol="0">
            <a:noAutofit/>
          </a:bodyPr>
          <a:lstStyle/>
          <a:p>
            <a:pPr marL="12700" algn="ctr">
              <a:lnSpc>
                <a:spcPct val="100000"/>
              </a:lnSpc>
              <a:spcBef>
                <a:spcPts val="100"/>
              </a:spcBef>
            </a:pPr>
            <a:endParaRPr lang="en-US" sz="2400" dirty="0">
              <a:solidFill>
                <a:srgbClr val="0C234B"/>
              </a:solidFill>
              <a:latin typeface="Times New Roman"/>
              <a:cs typeface="Times New Roman"/>
            </a:endParaRPr>
          </a:p>
          <a:p>
            <a:pPr marL="12700" algn="ctr">
              <a:lnSpc>
                <a:spcPct val="100000"/>
              </a:lnSpc>
              <a:spcBef>
                <a:spcPts val="100"/>
              </a:spcBef>
            </a:pPr>
            <a:r>
              <a:rPr lang="en-US" sz="2400" dirty="0">
                <a:solidFill>
                  <a:srgbClr val="0C234B"/>
                </a:solidFill>
                <a:latin typeface="Times New Roman"/>
                <a:cs typeface="Times New Roman"/>
              </a:rPr>
              <a:t>Our overarching goal is to make every patient encounter unique and to provide seamless transitions of care between inpatient and outpatient services and our referring providers. </a:t>
            </a:r>
            <a:endParaRPr lang="en-US" sz="2400" b="1" dirty="0">
              <a:solidFill>
                <a:srgbClr val="0C234B"/>
              </a:solidFill>
              <a:latin typeface="Times New Roman"/>
              <a:cs typeface="Times New Roman"/>
            </a:endParaRPr>
          </a:p>
        </p:txBody>
      </p:sp>
    </p:spTree>
    <p:extLst>
      <p:ext uri="{BB962C8B-B14F-4D97-AF65-F5344CB8AC3E}">
        <p14:creationId xmlns:p14="http://schemas.microsoft.com/office/powerpoint/2010/main" val="333779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idx="4294967295"/>
          </p:nvPr>
        </p:nvSpPr>
        <p:spPr>
          <a:xfrm>
            <a:off x="838200" y="574679"/>
            <a:ext cx="7162800" cy="1393330"/>
          </a:xfrm>
          <a:prstGeom prst="rect">
            <a:avLst/>
          </a:prstGeom>
        </p:spPr>
        <p:txBody>
          <a:bodyPr vert="horz" wrap="square" lIns="0" tIns="151130" rIns="0" bIns="0" rtlCol="0">
            <a:noAutofit/>
          </a:bodyPr>
          <a:lstStyle/>
          <a:p>
            <a:pPr marL="12700" marR="5080" algn="ctr">
              <a:lnSpc>
                <a:spcPts val="10410"/>
              </a:lnSpc>
              <a:spcBef>
                <a:spcPts val="1190"/>
              </a:spcBef>
            </a:pPr>
            <a:r>
              <a:rPr lang="en-US" sz="6600" spc="-235" dirty="0">
                <a:solidFill>
                  <a:srgbClr val="0C234B"/>
                </a:solidFill>
                <a:latin typeface="Times New Roman" panose="02020603050405020304" pitchFamily="18" charset="0"/>
                <a:cs typeface="Times New Roman" panose="02020603050405020304" pitchFamily="18" charset="0"/>
              </a:rPr>
              <a:t>Our Specialty Clinics</a:t>
            </a:r>
            <a:endParaRPr sz="6600" spc="-495" dirty="0">
              <a:solidFill>
                <a:srgbClr val="0C234B"/>
              </a:solidFill>
              <a:latin typeface="Times New Roman" panose="02020603050405020304" pitchFamily="18" charset="0"/>
              <a:cs typeface="Times New Roman" panose="02020603050405020304" pitchFamily="18" charset="0"/>
            </a:endParaRPr>
          </a:p>
        </p:txBody>
      </p:sp>
      <p:sp>
        <p:nvSpPr>
          <p:cNvPr id="4" name="object 4"/>
          <p:cNvSpPr txBox="1"/>
          <p:nvPr/>
        </p:nvSpPr>
        <p:spPr>
          <a:xfrm>
            <a:off x="1371600" y="2247900"/>
            <a:ext cx="4456043" cy="6743701"/>
          </a:xfrm>
          <a:prstGeom prst="rect">
            <a:avLst/>
          </a:prstGeom>
        </p:spPr>
        <p:txBody>
          <a:bodyPr vert="horz" wrap="square" lIns="0" tIns="12700" rIns="0" bIns="0" rtlCol="0">
            <a:noAutofit/>
          </a:bodyPr>
          <a:lstStyle/>
          <a:p>
            <a:pPr marL="12700">
              <a:lnSpc>
                <a:spcPct val="100000"/>
              </a:lnSpc>
              <a:spcBef>
                <a:spcPts val="100"/>
              </a:spcBef>
            </a:pPr>
            <a:r>
              <a:rPr lang="en-US" sz="3000" dirty="0">
                <a:solidFill>
                  <a:srgbClr val="0C234B"/>
                </a:solidFill>
                <a:latin typeface="Times New Roman"/>
                <a:cs typeface="Times New Roman"/>
              </a:rPr>
              <a:t>MOMS Clinic</a:t>
            </a:r>
          </a:p>
          <a:p>
            <a:pPr marL="12700">
              <a:lnSpc>
                <a:spcPct val="100000"/>
              </a:lnSpc>
              <a:spcBef>
                <a:spcPts val="100"/>
              </a:spcBef>
            </a:pPr>
            <a:endParaRPr lang="en-US" sz="3000" dirty="0">
              <a:solidFill>
                <a:srgbClr val="0C234B"/>
              </a:solidFill>
              <a:latin typeface="Times New Roman"/>
              <a:cs typeface="Times New Roman"/>
            </a:endParaRPr>
          </a:p>
          <a:p>
            <a:pPr marL="12700">
              <a:lnSpc>
                <a:spcPct val="100000"/>
              </a:lnSpc>
              <a:spcBef>
                <a:spcPts val="100"/>
              </a:spcBef>
            </a:pPr>
            <a:r>
              <a:rPr lang="en-US" sz="3000" dirty="0">
                <a:solidFill>
                  <a:srgbClr val="0C234B"/>
                </a:solidFill>
                <a:latin typeface="Times New Roman"/>
                <a:cs typeface="Times New Roman"/>
              </a:rPr>
              <a:t>Diabetes Clinic</a:t>
            </a:r>
          </a:p>
          <a:p>
            <a:pPr marL="12700">
              <a:lnSpc>
                <a:spcPct val="100000"/>
              </a:lnSpc>
              <a:spcBef>
                <a:spcPts val="100"/>
              </a:spcBef>
            </a:pPr>
            <a:endParaRPr lang="en-US" sz="3000" dirty="0">
              <a:solidFill>
                <a:srgbClr val="0C234B"/>
              </a:solidFill>
              <a:latin typeface="Times New Roman"/>
              <a:cs typeface="Times New Roman"/>
            </a:endParaRPr>
          </a:p>
          <a:p>
            <a:pPr marL="12700">
              <a:lnSpc>
                <a:spcPct val="100000"/>
              </a:lnSpc>
              <a:spcBef>
                <a:spcPts val="100"/>
              </a:spcBef>
            </a:pPr>
            <a:r>
              <a:rPr lang="en-US" sz="3000" dirty="0">
                <a:solidFill>
                  <a:srgbClr val="0C234B"/>
                </a:solidFill>
                <a:latin typeface="Times New Roman"/>
                <a:cs typeface="Times New Roman"/>
              </a:rPr>
              <a:t>High Risk OB Clinic</a:t>
            </a:r>
          </a:p>
          <a:p>
            <a:pPr marL="12700">
              <a:lnSpc>
                <a:spcPct val="100000"/>
              </a:lnSpc>
              <a:spcBef>
                <a:spcPts val="100"/>
              </a:spcBef>
            </a:pPr>
            <a:endParaRPr lang="en-US" sz="3000" dirty="0">
              <a:solidFill>
                <a:srgbClr val="0C234B"/>
              </a:solidFill>
              <a:latin typeface="Times New Roman"/>
              <a:cs typeface="Times New Roman"/>
            </a:endParaRPr>
          </a:p>
          <a:p>
            <a:pPr marL="12700">
              <a:lnSpc>
                <a:spcPct val="100000"/>
              </a:lnSpc>
              <a:spcBef>
                <a:spcPts val="100"/>
              </a:spcBef>
            </a:pPr>
            <a:r>
              <a:rPr lang="en-US" sz="3000" dirty="0">
                <a:solidFill>
                  <a:srgbClr val="0C234B"/>
                </a:solidFill>
                <a:latin typeface="Times New Roman"/>
                <a:cs typeface="Times New Roman"/>
              </a:rPr>
              <a:t>Perinatal Ultrasound</a:t>
            </a:r>
          </a:p>
          <a:p>
            <a:pPr marL="12700">
              <a:lnSpc>
                <a:spcPct val="100000"/>
              </a:lnSpc>
              <a:spcBef>
                <a:spcPts val="100"/>
              </a:spcBef>
            </a:pPr>
            <a:endParaRPr lang="en-US" sz="3000" dirty="0">
              <a:solidFill>
                <a:srgbClr val="0C234B"/>
              </a:solidFill>
              <a:latin typeface="Times New Roman"/>
              <a:cs typeface="Times New Roman"/>
            </a:endParaRPr>
          </a:p>
          <a:p>
            <a:pPr marL="12700">
              <a:lnSpc>
                <a:spcPct val="100000"/>
              </a:lnSpc>
              <a:spcBef>
                <a:spcPts val="100"/>
              </a:spcBef>
            </a:pPr>
            <a:r>
              <a:rPr lang="en-US" sz="3000" dirty="0">
                <a:solidFill>
                  <a:srgbClr val="0C234B"/>
                </a:solidFill>
                <a:latin typeface="Times New Roman"/>
                <a:cs typeface="Times New Roman"/>
              </a:rPr>
              <a:t>Fetal Echo</a:t>
            </a:r>
          </a:p>
          <a:p>
            <a:pPr marL="12700">
              <a:lnSpc>
                <a:spcPct val="100000"/>
              </a:lnSpc>
              <a:spcBef>
                <a:spcPts val="100"/>
              </a:spcBef>
            </a:pPr>
            <a:endParaRPr lang="en-US" sz="3000" dirty="0">
              <a:solidFill>
                <a:srgbClr val="0C234B"/>
              </a:solidFill>
              <a:latin typeface="Times New Roman"/>
              <a:cs typeface="Times New Roman"/>
            </a:endParaRPr>
          </a:p>
          <a:p>
            <a:pPr marL="12700">
              <a:lnSpc>
                <a:spcPct val="100000"/>
              </a:lnSpc>
              <a:spcBef>
                <a:spcPts val="100"/>
              </a:spcBef>
            </a:pPr>
            <a:r>
              <a:rPr lang="en-US" sz="3000" dirty="0">
                <a:solidFill>
                  <a:srgbClr val="0C234B"/>
                </a:solidFill>
                <a:latin typeface="Times New Roman"/>
                <a:cs typeface="Times New Roman"/>
              </a:rPr>
              <a:t>Perinatal consultations</a:t>
            </a:r>
          </a:p>
          <a:p>
            <a:pPr marL="12700">
              <a:lnSpc>
                <a:spcPct val="100000"/>
              </a:lnSpc>
              <a:spcBef>
                <a:spcPts val="100"/>
              </a:spcBef>
            </a:pPr>
            <a:r>
              <a:rPr lang="en-US" sz="3000" dirty="0">
                <a:solidFill>
                  <a:srgbClr val="0C234B"/>
                </a:solidFill>
                <a:latin typeface="Times New Roman"/>
                <a:cs typeface="Times New Roman"/>
              </a:rPr>
              <a:t> </a:t>
            </a:r>
          </a:p>
          <a:p>
            <a:pPr marL="12700">
              <a:lnSpc>
                <a:spcPct val="100000"/>
              </a:lnSpc>
              <a:spcBef>
                <a:spcPts val="100"/>
              </a:spcBef>
            </a:pPr>
            <a:r>
              <a:rPr lang="en-US" sz="3000" dirty="0">
                <a:solidFill>
                  <a:srgbClr val="0C234B"/>
                </a:solidFill>
                <a:latin typeface="Times New Roman"/>
                <a:cs typeface="Times New Roman"/>
              </a:rPr>
              <a:t>Genetics</a:t>
            </a:r>
          </a:p>
        </p:txBody>
      </p:sp>
      <p:sp>
        <p:nvSpPr>
          <p:cNvPr id="20" name="object 3">
            <a:extLst>
              <a:ext uri="{FF2B5EF4-FFF2-40B4-BE49-F238E27FC236}">
                <a16:creationId xmlns:a16="http://schemas.microsoft.com/office/drawing/2014/main" id="{32E7E2E2-6618-8840-8F9F-2694A9E220AA}"/>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8" name="Rectangle 17">
            <a:extLst>
              <a:ext uri="{FF2B5EF4-FFF2-40B4-BE49-F238E27FC236}">
                <a16:creationId xmlns:a16="http://schemas.microsoft.com/office/drawing/2014/main" id="{3D44F1C5-A2D3-0F46-95D2-001196D563C8}"/>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E4EEBC23-221F-81D9-E527-DA681A037A3F}"/>
              </a:ext>
            </a:extLst>
          </p:cNvPr>
          <p:cNvPicPr>
            <a:picLocks noChangeAspect="1"/>
          </p:cNvPicPr>
          <p:nvPr/>
        </p:nvPicPr>
        <p:blipFill>
          <a:blip r:embed="rId2"/>
          <a:stretch>
            <a:fillRect/>
          </a:stretch>
        </p:blipFill>
        <p:spPr>
          <a:xfrm>
            <a:off x="7239000" y="2476500"/>
            <a:ext cx="8125354" cy="5719233"/>
          </a:xfrm>
          <a:prstGeom prst="rect">
            <a:avLst/>
          </a:prstGeom>
        </p:spPr>
      </p:pic>
    </p:spTree>
    <p:extLst>
      <p:ext uri="{BB962C8B-B14F-4D97-AF65-F5344CB8AC3E}">
        <p14:creationId xmlns:p14="http://schemas.microsoft.com/office/powerpoint/2010/main" val="3437950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143000" y="21535"/>
            <a:ext cx="16563441" cy="1634725"/>
          </a:xfrm>
          <a:prstGeom prst="rect">
            <a:avLst/>
          </a:prstGeom>
        </p:spPr>
        <p:txBody>
          <a:bodyPr vert="horz" wrap="square" lIns="0" tIns="151130" rIns="0" bIns="0" rtlCol="0">
            <a:noAutofit/>
          </a:bodyPr>
          <a:lstStyle/>
          <a:p>
            <a:pPr marL="12700" marR="5080" algn="ctr">
              <a:lnSpc>
                <a:spcPts val="10410"/>
              </a:lnSpc>
              <a:spcBef>
                <a:spcPts val="1190"/>
              </a:spcBef>
            </a:pPr>
            <a:r>
              <a:rPr lang="en-US" sz="4800" dirty="0">
                <a:solidFill>
                  <a:srgbClr val="0C234A"/>
                </a:solidFill>
                <a:latin typeface="Times New Roman"/>
                <a:cs typeface="Times New Roman"/>
              </a:rPr>
              <a:t>How do we plan on meeting the ACGME and ABOG requirements and still have a well-rounded program? </a:t>
            </a:r>
            <a:endParaRPr sz="4800" dirty="0">
              <a:latin typeface="Times New Roman"/>
              <a:cs typeface="Times New Roman"/>
            </a:endParaRPr>
          </a:p>
        </p:txBody>
      </p:sp>
      <p:sp>
        <p:nvSpPr>
          <p:cNvPr id="20" name="object 20"/>
          <p:cNvSpPr/>
          <p:nvPr/>
        </p:nvSpPr>
        <p:spPr>
          <a:xfrm flipV="1">
            <a:off x="1524000" y="2857500"/>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sp>
        <p:nvSpPr>
          <p:cNvPr id="29" name="object 12">
            <a:extLst>
              <a:ext uri="{FF2B5EF4-FFF2-40B4-BE49-F238E27FC236}">
                <a16:creationId xmlns:a16="http://schemas.microsoft.com/office/drawing/2014/main" id="{9A71278E-5CF1-6549-9C16-3798BB4DC51D}"/>
              </a:ext>
            </a:extLst>
          </p:cNvPr>
          <p:cNvSpPr txBox="1"/>
          <p:nvPr/>
        </p:nvSpPr>
        <p:spPr>
          <a:xfrm>
            <a:off x="2452420" y="3619500"/>
            <a:ext cx="13944600" cy="4800600"/>
          </a:xfrm>
          <a:prstGeom prst="rect">
            <a:avLst/>
          </a:prstGeom>
        </p:spPr>
        <p:txBody>
          <a:bodyPr vert="horz" wrap="square" lIns="0" tIns="57785" rIns="0" bIns="0" rtlCol="0">
            <a:noAutofit/>
          </a:bodyPr>
          <a:lstStyle/>
          <a:p>
            <a:r>
              <a:rPr lang="en-US" sz="4000" b="1" dirty="0">
                <a:solidFill>
                  <a:srgbClr val="0C234B"/>
                </a:solidFill>
              </a:rPr>
              <a:t>Requirements: Are better defined but harder to achieve with balance</a:t>
            </a:r>
          </a:p>
          <a:p>
            <a:endParaRPr lang="en-US" sz="3600" b="1" dirty="0">
              <a:solidFill>
                <a:srgbClr val="0C234B"/>
              </a:solidFill>
            </a:endParaRPr>
          </a:p>
          <a:p>
            <a:pPr marL="457200" indent="-457200">
              <a:buFont typeface="Arial" panose="020B0604020202020204" pitchFamily="34" charset="0"/>
              <a:buChar char="•"/>
            </a:pPr>
            <a:r>
              <a:rPr lang="en-US" sz="3600" dirty="0">
                <a:solidFill>
                  <a:srgbClr val="0C234B"/>
                </a:solidFill>
              </a:rPr>
              <a:t>Our goal for each year: 6 months clinical, 4 months research, and 2 months of electives</a:t>
            </a:r>
          </a:p>
          <a:p>
            <a:pPr marL="457200" indent="-457200">
              <a:buFont typeface="Arial" panose="020B0604020202020204" pitchFamily="34" charset="0"/>
              <a:buChar char="•"/>
            </a:pPr>
            <a:r>
              <a:rPr lang="en-US" sz="3600" dirty="0">
                <a:solidFill>
                  <a:srgbClr val="0C234B"/>
                </a:solidFill>
              </a:rPr>
              <a:t>Total: 18 months clinical, 12 research, and 6 electives</a:t>
            </a:r>
          </a:p>
          <a:p>
            <a:pPr marL="457200" indent="-457200">
              <a:buFont typeface="Arial" panose="020B0604020202020204" pitchFamily="34" charset="0"/>
              <a:buChar char="•"/>
            </a:pPr>
            <a:r>
              <a:rPr lang="en-US" sz="3600" dirty="0">
                <a:solidFill>
                  <a:srgbClr val="0C234B"/>
                </a:solidFill>
              </a:rPr>
              <a:t>We are willing to adjust as needed to accommodate research plans and desire to do away electives or travel abroad </a:t>
            </a:r>
            <a:endParaRPr lang="en-US" sz="3200" dirty="0">
              <a:solidFill>
                <a:srgbClr val="0C234B"/>
              </a:solidFill>
            </a:endParaRPr>
          </a:p>
        </p:txBody>
      </p:sp>
    </p:spTree>
    <p:extLst>
      <p:ext uri="{BB962C8B-B14F-4D97-AF65-F5344CB8AC3E}">
        <p14:creationId xmlns:p14="http://schemas.microsoft.com/office/powerpoint/2010/main" val="23670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idx="4294967295"/>
          </p:nvPr>
        </p:nvSpPr>
        <p:spPr>
          <a:xfrm>
            <a:off x="609600" y="832402"/>
            <a:ext cx="10865721" cy="2634698"/>
          </a:xfrm>
          <a:prstGeom prst="rect">
            <a:avLst/>
          </a:prstGeom>
        </p:spPr>
        <p:txBody>
          <a:bodyPr vert="horz" wrap="square" lIns="0" tIns="151130" rIns="0" bIns="0" rtlCol="0">
            <a:noAutofit/>
          </a:bodyPr>
          <a:lstStyle/>
          <a:p>
            <a:pPr marL="12700" marR="5080" algn="ctr">
              <a:lnSpc>
                <a:spcPts val="10410"/>
              </a:lnSpc>
              <a:spcBef>
                <a:spcPts val="1190"/>
              </a:spcBef>
            </a:pPr>
            <a:r>
              <a:rPr lang="en-US" sz="6000" spc="-235" dirty="0">
                <a:solidFill>
                  <a:srgbClr val="0C234B"/>
                </a:solidFill>
                <a:latin typeface="Times New Roman" panose="02020603050405020304" pitchFamily="18" charset="0"/>
                <a:cs typeface="Times New Roman" panose="02020603050405020304" pitchFamily="18" charset="0"/>
              </a:rPr>
              <a:t>University of Arizona Core Values</a:t>
            </a:r>
            <a:endParaRPr sz="6000" spc="-495" dirty="0">
              <a:solidFill>
                <a:srgbClr val="0C234B"/>
              </a:solidFill>
              <a:latin typeface="Times New Roman" panose="02020603050405020304" pitchFamily="18" charset="0"/>
              <a:cs typeface="Times New Roman" panose="02020603050405020304" pitchFamily="18" charset="0"/>
            </a:endParaRPr>
          </a:p>
        </p:txBody>
      </p:sp>
      <p:sp>
        <p:nvSpPr>
          <p:cNvPr id="4" name="object 4"/>
          <p:cNvSpPr txBox="1"/>
          <p:nvPr/>
        </p:nvSpPr>
        <p:spPr>
          <a:xfrm>
            <a:off x="1427664" y="2857500"/>
            <a:ext cx="10865721" cy="5105400"/>
          </a:xfrm>
          <a:prstGeom prst="rect">
            <a:avLst/>
          </a:prstGeom>
        </p:spPr>
        <p:txBody>
          <a:bodyPr vert="horz" wrap="square" lIns="0" tIns="12700" rIns="0" bIns="0" rtlCol="0">
            <a:noAutofit/>
          </a:bodyPr>
          <a:lstStyle/>
          <a:p>
            <a:pPr marL="12700">
              <a:lnSpc>
                <a:spcPct val="100000"/>
              </a:lnSpc>
              <a:spcBef>
                <a:spcPts val="100"/>
              </a:spcBef>
            </a:pPr>
            <a:r>
              <a:rPr lang="en-US" sz="3200" b="1" dirty="0">
                <a:solidFill>
                  <a:srgbClr val="0C234B"/>
                </a:solidFill>
                <a:latin typeface="Times New Roman"/>
                <a:cs typeface="Times New Roman"/>
              </a:rPr>
              <a:t>Integrity: </a:t>
            </a:r>
            <a:r>
              <a:rPr lang="en-US" sz="3200" dirty="0">
                <a:solidFill>
                  <a:srgbClr val="0C234B"/>
                </a:solidFill>
                <a:latin typeface="Times New Roman"/>
                <a:cs typeface="Times New Roman"/>
              </a:rPr>
              <a:t>Be honest, respectful and just</a:t>
            </a:r>
          </a:p>
          <a:p>
            <a:pPr marL="12700">
              <a:lnSpc>
                <a:spcPct val="100000"/>
              </a:lnSpc>
              <a:spcBef>
                <a:spcPts val="100"/>
              </a:spcBef>
            </a:pPr>
            <a:endParaRPr lang="en-US" sz="3200" b="1" dirty="0">
              <a:solidFill>
                <a:srgbClr val="0C234B"/>
              </a:solidFill>
              <a:latin typeface="Times New Roman"/>
              <a:cs typeface="Times New Roman"/>
            </a:endParaRPr>
          </a:p>
          <a:p>
            <a:pPr marL="12700">
              <a:lnSpc>
                <a:spcPct val="100000"/>
              </a:lnSpc>
              <a:spcBef>
                <a:spcPts val="100"/>
              </a:spcBef>
            </a:pPr>
            <a:r>
              <a:rPr lang="en-US" sz="3200" b="1" dirty="0">
                <a:solidFill>
                  <a:srgbClr val="0C234B"/>
                </a:solidFill>
                <a:latin typeface="Times New Roman"/>
                <a:cs typeface="Times New Roman"/>
              </a:rPr>
              <a:t>Compassion: </a:t>
            </a:r>
            <a:r>
              <a:rPr lang="en-US" sz="3200" dirty="0">
                <a:solidFill>
                  <a:srgbClr val="0C234B"/>
                </a:solidFill>
                <a:latin typeface="Times New Roman"/>
                <a:cs typeface="Times New Roman"/>
              </a:rPr>
              <a:t>Choose to care</a:t>
            </a:r>
          </a:p>
          <a:p>
            <a:pPr marL="12700">
              <a:lnSpc>
                <a:spcPct val="100000"/>
              </a:lnSpc>
              <a:spcBef>
                <a:spcPts val="100"/>
              </a:spcBef>
            </a:pPr>
            <a:endParaRPr lang="en-US" sz="3200" b="1" dirty="0">
              <a:solidFill>
                <a:srgbClr val="0C234B"/>
              </a:solidFill>
              <a:latin typeface="Times New Roman"/>
              <a:cs typeface="Times New Roman"/>
            </a:endParaRPr>
          </a:p>
          <a:p>
            <a:pPr marL="12700">
              <a:lnSpc>
                <a:spcPct val="100000"/>
              </a:lnSpc>
              <a:spcBef>
                <a:spcPts val="100"/>
              </a:spcBef>
            </a:pPr>
            <a:r>
              <a:rPr lang="en-US" sz="3200" b="1" dirty="0">
                <a:solidFill>
                  <a:srgbClr val="0C234B"/>
                </a:solidFill>
                <a:latin typeface="Times New Roman"/>
                <a:cs typeface="Times New Roman"/>
              </a:rPr>
              <a:t>Exploration: </a:t>
            </a:r>
            <a:r>
              <a:rPr lang="en-US" sz="3200" dirty="0">
                <a:solidFill>
                  <a:srgbClr val="0C234B"/>
                </a:solidFill>
                <a:latin typeface="Times New Roman"/>
                <a:cs typeface="Times New Roman"/>
              </a:rPr>
              <a:t>Be insatiably curious</a:t>
            </a:r>
          </a:p>
          <a:p>
            <a:pPr marL="12700">
              <a:lnSpc>
                <a:spcPct val="100000"/>
              </a:lnSpc>
              <a:spcBef>
                <a:spcPts val="100"/>
              </a:spcBef>
            </a:pPr>
            <a:endParaRPr lang="en-US" sz="3200" b="1" dirty="0">
              <a:solidFill>
                <a:srgbClr val="0C234B"/>
              </a:solidFill>
              <a:latin typeface="Times New Roman"/>
              <a:cs typeface="Times New Roman"/>
            </a:endParaRPr>
          </a:p>
          <a:p>
            <a:pPr marL="12700">
              <a:lnSpc>
                <a:spcPct val="100000"/>
              </a:lnSpc>
              <a:spcBef>
                <a:spcPts val="100"/>
              </a:spcBef>
            </a:pPr>
            <a:r>
              <a:rPr lang="en-US" sz="3200" b="1" dirty="0">
                <a:solidFill>
                  <a:srgbClr val="0C234B"/>
                </a:solidFill>
                <a:latin typeface="Times New Roman"/>
                <a:cs typeface="Times New Roman"/>
              </a:rPr>
              <a:t>Adaptation: </a:t>
            </a:r>
            <a:r>
              <a:rPr lang="en-US" sz="3200" dirty="0">
                <a:solidFill>
                  <a:srgbClr val="0C234B"/>
                </a:solidFill>
                <a:latin typeface="Times New Roman"/>
                <a:cs typeface="Times New Roman"/>
              </a:rPr>
              <a:t>Stay open-minded and eager for what’s next</a:t>
            </a:r>
          </a:p>
          <a:p>
            <a:pPr marL="12700">
              <a:lnSpc>
                <a:spcPct val="100000"/>
              </a:lnSpc>
              <a:spcBef>
                <a:spcPts val="100"/>
              </a:spcBef>
            </a:pPr>
            <a:endParaRPr lang="en-US" sz="3200" b="1" dirty="0">
              <a:solidFill>
                <a:srgbClr val="0C234B"/>
              </a:solidFill>
              <a:latin typeface="Times New Roman"/>
              <a:cs typeface="Times New Roman"/>
            </a:endParaRPr>
          </a:p>
          <a:p>
            <a:pPr marL="12700">
              <a:lnSpc>
                <a:spcPct val="100000"/>
              </a:lnSpc>
              <a:spcBef>
                <a:spcPts val="100"/>
              </a:spcBef>
            </a:pPr>
            <a:r>
              <a:rPr lang="en-US" sz="3200" b="1" dirty="0">
                <a:solidFill>
                  <a:srgbClr val="0C234B"/>
                </a:solidFill>
                <a:latin typeface="Times New Roman"/>
                <a:cs typeface="Times New Roman"/>
              </a:rPr>
              <a:t>Inclusion: </a:t>
            </a:r>
            <a:r>
              <a:rPr lang="en-US" sz="3200" dirty="0">
                <a:solidFill>
                  <a:srgbClr val="0C234B"/>
                </a:solidFill>
                <a:latin typeface="Times New Roman"/>
                <a:cs typeface="Times New Roman"/>
              </a:rPr>
              <a:t>We’re better together</a:t>
            </a:r>
          </a:p>
          <a:p>
            <a:pPr marL="12700">
              <a:lnSpc>
                <a:spcPct val="100000"/>
              </a:lnSpc>
              <a:spcBef>
                <a:spcPts val="100"/>
              </a:spcBef>
            </a:pPr>
            <a:endParaRPr lang="en-US" sz="3200" b="1" dirty="0">
              <a:solidFill>
                <a:srgbClr val="0C234B"/>
              </a:solidFill>
              <a:latin typeface="Times New Roman"/>
              <a:cs typeface="Times New Roman"/>
            </a:endParaRPr>
          </a:p>
          <a:p>
            <a:pPr marL="12700">
              <a:lnSpc>
                <a:spcPct val="100000"/>
              </a:lnSpc>
              <a:spcBef>
                <a:spcPts val="100"/>
              </a:spcBef>
            </a:pPr>
            <a:r>
              <a:rPr lang="en-US" sz="3200" b="1" dirty="0">
                <a:solidFill>
                  <a:srgbClr val="0C234B"/>
                </a:solidFill>
                <a:latin typeface="Times New Roman"/>
                <a:cs typeface="Times New Roman"/>
              </a:rPr>
              <a:t>Determination: </a:t>
            </a:r>
            <a:r>
              <a:rPr lang="en-US" sz="3200" dirty="0">
                <a:solidFill>
                  <a:srgbClr val="0C234B"/>
                </a:solidFill>
                <a:latin typeface="Times New Roman"/>
                <a:cs typeface="Times New Roman"/>
              </a:rPr>
              <a:t>Bear down!</a:t>
            </a:r>
            <a:endParaRPr lang="en-US" sz="3200" b="1" dirty="0">
              <a:solidFill>
                <a:srgbClr val="0C234B"/>
              </a:solidFill>
              <a:latin typeface="Times New Roman"/>
              <a:cs typeface="Times New Roman"/>
            </a:endParaRPr>
          </a:p>
        </p:txBody>
      </p:sp>
      <p:sp>
        <p:nvSpPr>
          <p:cNvPr id="18" name="Rectangle 17">
            <a:extLst>
              <a:ext uri="{FF2B5EF4-FFF2-40B4-BE49-F238E27FC236}">
                <a16:creationId xmlns:a16="http://schemas.microsoft.com/office/drawing/2014/main" id="{3D44F1C5-A2D3-0F46-95D2-001196D563C8}"/>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red sign with white text&#10;&#10;Description automatically generated">
            <a:extLst>
              <a:ext uri="{FF2B5EF4-FFF2-40B4-BE49-F238E27FC236}">
                <a16:creationId xmlns:a16="http://schemas.microsoft.com/office/drawing/2014/main" id="{5D507CAB-CCF3-854F-BBC0-88D27D88A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1345" y="139202"/>
            <a:ext cx="5327055" cy="9881098"/>
          </a:xfrm>
          <a:prstGeom prst="rect">
            <a:avLst/>
          </a:prstGeom>
        </p:spPr>
      </p:pic>
      <p:cxnSp>
        <p:nvCxnSpPr>
          <p:cNvPr id="8" name="Straight Connector 7">
            <a:extLst>
              <a:ext uri="{FF2B5EF4-FFF2-40B4-BE49-F238E27FC236}">
                <a16:creationId xmlns:a16="http://schemas.microsoft.com/office/drawing/2014/main" id="{1F1EB1EE-FE19-0B47-9624-3D3C1B16B47B}"/>
              </a:ext>
            </a:extLst>
          </p:cNvPr>
          <p:cNvCxnSpPr/>
          <p:nvPr/>
        </p:nvCxnSpPr>
        <p:spPr>
          <a:xfrm>
            <a:off x="3429000" y="2400300"/>
            <a:ext cx="4800600" cy="0"/>
          </a:xfrm>
          <a:prstGeom prst="line">
            <a:avLst/>
          </a:prstGeom>
          <a:ln>
            <a:solidFill>
              <a:srgbClr val="AB052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of medical records&#10;&#10;Description automatically generated">
            <a:extLst>
              <a:ext uri="{FF2B5EF4-FFF2-40B4-BE49-F238E27FC236}">
                <a16:creationId xmlns:a16="http://schemas.microsoft.com/office/drawing/2014/main" id="{D6BEEF22-8048-8942-9ACF-E340BA91D846}"/>
              </a:ext>
            </a:extLst>
          </p:cNvPr>
          <p:cNvPicPr>
            <a:picLocks noChangeAspect="1"/>
          </p:cNvPicPr>
          <p:nvPr/>
        </p:nvPicPr>
        <p:blipFill rotWithShape="1">
          <a:blip r:embed="rId2">
            <a:extLst>
              <a:ext uri="{28A0092B-C50C-407E-A947-70E740481C1C}">
                <a14:useLocalDpi xmlns:a14="http://schemas.microsoft.com/office/drawing/2010/main" val="0"/>
              </a:ext>
            </a:extLst>
          </a:blip>
          <a:srcRect b="5071"/>
          <a:stretch/>
        </p:blipFill>
        <p:spPr>
          <a:xfrm>
            <a:off x="5382444" y="342900"/>
            <a:ext cx="7523112" cy="9182100"/>
          </a:xfrm>
          <a:prstGeom prst="rect">
            <a:avLst/>
          </a:prstGeom>
        </p:spPr>
      </p:pic>
    </p:spTree>
    <p:extLst>
      <p:ext uri="{BB962C8B-B14F-4D97-AF65-F5344CB8AC3E}">
        <p14:creationId xmlns:p14="http://schemas.microsoft.com/office/powerpoint/2010/main" val="3744039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862279" y="647700"/>
            <a:ext cx="16563441" cy="3293165"/>
          </a:xfrm>
          <a:prstGeom prst="rect">
            <a:avLst/>
          </a:prstGeom>
        </p:spPr>
        <p:txBody>
          <a:bodyPr vert="horz" wrap="square" lIns="0" tIns="151130" rIns="0" bIns="0" rtlCol="0">
            <a:noAutofit/>
          </a:bodyPr>
          <a:lstStyle/>
          <a:p>
            <a:pPr marL="12700" marR="5080" algn="ctr">
              <a:lnSpc>
                <a:spcPts val="10410"/>
              </a:lnSpc>
              <a:spcBef>
                <a:spcPts val="1190"/>
              </a:spcBef>
            </a:pPr>
            <a:r>
              <a:rPr lang="en-US" sz="6600" dirty="0">
                <a:solidFill>
                  <a:srgbClr val="0C234A"/>
                </a:solidFill>
                <a:latin typeface="Times New Roman"/>
                <a:cs typeface="Times New Roman"/>
              </a:rPr>
              <a:t>Clinical Rotations (6 months per year)</a:t>
            </a:r>
            <a:endParaRPr sz="6600" dirty="0">
              <a:latin typeface="Times New Roman"/>
              <a:cs typeface="Times New Roman"/>
            </a:endParaRPr>
          </a:p>
        </p:txBody>
      </p:sp>
      <p:sp>
        <p:nvSpPr>
          <p:cNvPr id="20" name="object 20"/>
          <p:cNvSpPr/>
          <p:nvPr/>
        </p:nvSpPr>
        <p:spPr>
          <a:xfrm flipV="1">
            <a:off x="1524000" y="2857500"/>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sp>
        <p:nvSpPr>
          <p:cNvPr id="29" name="object 12">
            <a:extLst>
              <a:ext uri="{FF2B5EF4-FFF2-40B4-BE49-F238E27FC236}">
                <a16:creationId xmlns:a16="http://schemas.microsoft.com/office/drawing/2014/main" id="{9A71278E-5CF1-6549-9C16-3798BB4DC51D}"/>
              </a:ext>
            </a:extLst>
          </p:cNvPr>
          <p:cNvSpPr txBox="1"/>
          <p:nvPr/>
        </p:nvSpPr>
        <p:spPr>
          <a:xfrm>
            <a:off x="2171699" y="3282895"/>
            <a:ext cx="13944600" cy="6126481"/>
          </a:xfrm>
          <a:prstGeom prst="rect">
            <a:avLst/>
          </a:prstGeom>
        </p:spPr>
        <p:txBody>
          <a:bodyPr vert="horz" wrap="square" lIns="0" tIns="57785" rIns="0" bIns="0" rtlCol="0">
            <a:noAutofit/>
          </a:bodyPr>
          <a:lstStyle/>
          <a:p>
            <a:r>
              <a:rPr lang="en-US" sz="4000" b="1" dirty="0">
                <a:solidFill>
                  <a:srgbClr val="0C234B"/>
                </a:solidFill>
              </a:rPr>
              <a:t>PGY 5:</a:t>
            </a:r>
          </a:p>
          <a:p>
            <a:pPr marL="571500" indent="-571500">
              <a:buFont typeface="Arial" panose="020B0604020202020204" pitchFamily="34" charset="0"/>
              <a:buChar char="•"/>
            </a:pPr>
            <a:r>
              <a:rPr lang="en-US" sz="2800" dirty="0">
                <a:solidFill>
                  <a:srgbClr val="0C234B"/>
                </a:solidFill>
              </a:rPr>
              <a:t>1 supervisory role on L+D </a:t>
            </a:r>
          </a:p>
          <a:p>
            <a:pPr marL="571500" indent="-571500">
              <a:buFont typeface="Arial" panose="020B0604020202020204" pitchFamily="34" charset="0"/>
              <a:buChar char="•"/>
            </a:pPr>
            <a:r>
              <a:rPr lang="en-US" sz="2800" dirty="0">
                <a:solidFill>
                  <a:srgbClr val="0C234B"/>
                </a:solidFill>
              </a:rPr>
              <a:t>1 dedicated US month</a:t>
            </a:r>
          </a:p>
          <a:p>
            <a:pPr marL="571500" indent="-571500">
              <a:buFont typeface="Arial" panose="020B0604020202020204" pitchFamily="34" charset="0"/>
              <a:buChar char="•"/>
            </a:pPr>
            <a:r>
              <a:rPr lang="en-US" sz="2800" dirty="0">
                <a:solidFill>
                  <a:srgbClr val="0C234B"/>
                </a:solidFill>
              </a:rPr>
              <a:t>4 months clinical fellow (outpatient consults/clinics/1 L+D/genetics/fetal echo/ultrasound)</a:t>
            </a:r>
            <a:endParaRPr lang="en-US" sz="2400" dirty="0">
              <a:solidFill>
                <a:srgbClr val="0C234B"/>
              </a:solidFill>
            </a:endParaRPr>
          </a:p>
          <a:p>
            <a:r>
              <a:rPr lang="en-US" sz="4000" b="1" dirty="0">
                <a:solidFill>
                  <a:srgbClr val="0C234B"/>
                </a:solidFill>
              </a:rPr>
              <a:t>PGY 6:</a:t>
            </a:r>
          </a:p>
          <a:p>
            <a:pPr marL="571500" indent="-571500">
              <a:buFont typeface="Arial" panose="020B0604020202020204" pitchFamily="34" charset="0"/>
              <a:buChar char="•"/>
            </a:pPr>
            <a:r>
              <a:rPr lang="en-US" sz="2800" dirty="0">
                <a:solidFill>
                  <a:srgbClr val="0C234B"/>
                </a:solidFill>
              </a:rPr>
              <a:t>1 dedicated US month</a:t>
            </a:r>
          </a:p>
          <a:p>
            <a:pPr marL="571500" indent="-571500">
              <a:buFont typeface="Arial" panose="020B0604020202020204" pitchFamily="34" charset="0"/>
              <a:buChar char="•"/>
            </a:pPr>
            <a:r>
              <a:rPr lang="en-US" sz="2800" dirty="0">
                <a:solidFill>
                  <a:srgbClr val="0C234B"/>
                </a:solidFill>
              </a:rPr>
              <a:t>1 month ICU</a:t>
            </a:r>
          </a:p>
          <a:p>
            <a:pPr marL="571500" indent="-571500">
              <a:buFont typeface="Arial" panose="020B0604020202020204" pitchFamily="34" charset="0"/>
              <a:buChar char="•"/>
            </a:pPr>
            <a:r>
              <a:rPr lang="en-US" sz="2800" dirty="0">
                <a:solidFill>
                  <a:srgbClr val="0C234B"/>
                </a:solidFill>
              </a:rPr>
              <a:t>4 months clinical fellow (outpatient consults/clinics/1 L+D/genetics/fetal echo/ultrasound)</a:t>
            </a:r>
          </a:p>
          <a:p>
            <a:r>
              <a:rPr lang="en-US" sz="4000" b="1" dirty="0">
                <a:solidFill>
                  <a:srgbClr val="0C234B"/>
                </a:solidFill>
              </a:rPr>
              <a:t>PGY 7:</a:t>
            </a:r>
          </a:p>
          <a:p>
            <a:pPr marL="571500" indent="-571500">
              <a:buFont typeface="Arial" panose="020B0604020202020204" pitchFamily="34" charset="0"/>
              <a:buChar char="•"/>
            </a:pPr>
            <a:r>
              <a:rPr lang="en-US" sz="2800" dirty="0">
                <a:solidFill>
                  <a:srgbClr val="0C234B"/>
                </a:solidFill>
              </a:rPr>
              <a:t>1 supervisory role on L+D </a:t>
            </a:r>
          </a:p>
          <a:p>
            <a:pPr marL="571500" indent="-571500">
              <a:buFont typeface="Arial" panose="020B0604020202020204" pitchFamily="34" charset="0"/>
              <a:buChar char="•"/>
            </a:pPr>
            <a:r>
              <a:rPr lang="en-US" sz="2800" dirty="0">
                <a:solidFill>
                  <a:srgbClr val="0C234B"/>
                </a:solidFill>
              </a:rPr>
              <a:t>1 dedicated US month</a:t>
            </a:r>
          </a:p>
          <a:p>
            <a:pPr marL="571500" indent="-571500">
              <a:buFont typeface="Arial" panose="020B0604020202020204" pitchFamily="34" charset="0"/>
              <a:buChar char="•"/>
            </a:pPr>
            <a:r>
              <a:rPr lang="en-US" sz="2800" dirty="0">
                <a:solidFill>
                  <a:srgbClr val="0C234B"/>
                </a:solidFill>
              </a:rPr>
              <a:t>4 months clinical fellow(outpatient consults/clinics/1 L+D/genetics/fetal echo/ultrasound)</a:t>
            </a:r>
          </a:p>
          <a:p>
            <a:pPr marL="571500" indent="-571500">
              <a:buFont typeface="Arial" panose="020B0604020202020204" pitchFamily="34" charset="0"/>
              <a:buChar char="•"/>
            </a:pPr>
            <a:endParaRPr lang="en-US" sz="2400" dirty="0">
              <a:solidFill>
                <a:srgbClr val="0C234B"/>
              </a:solidFill>
            </a:endParaRPr>
          </a:p>
          <a:p>
            <a:pPr marL="457200" indent="-457200">
              <a:buFont typeface="Arial" panose="020B0604020202020204" pitchFamily="34" charset="0"/>
              <a:buChar char="•"/>
            </a:pPr>
            <a:endParaRPr lang="en-US" sz="3200" dirty="0">
              <a:solidFill>
                <a:srgbClr val="0C234B"/>
              </a:solidFill>
            </a:endParaRPr>
          </a:p>
        </p:txBody>
      </p:sp>
    </p:spTree>
    <p:extLst>
      <p:ext uri="{BB962C8B-B14F-4D97-AF65-F5344CB8AC3E}">
        <p14:creationId xmlns:p14="http://schemas.microsoft.com/office/powerpoint/2010/main" val="677508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862279" y="647700"/>
            <a:ext cx="16563441" cy="3293165"/>
          </a:xfrm>
          <a:prstGeom prst="rect">
            <a:avLst/>
          </a:prstGeom>
        </p:spPr>
        <p:txBody>
          <a:bodyPr vert="horz" wrap="square" lIns="0" tIns="151130" rIns="0" bIns="0" rtlCol="0">
            <a:noAutofit/>
          </a:bodyPr>
          <a:lstStyle/>
          <a:p>
            <a:pPr marL="12700" marR="5080" algn="ctr">
              <a:lnSpc>
                <a:spcPts val="10410"/>
              </a:lnSpc>
              <a:spcBef>
                <a:spcPts val="1190"/>
              </a:spcBef>
            </a:pPr>
            <a:r>
              <a:rPr lang="en-US" sz="6600" dirty="0">
                <a:solidFill>
                  <a:srgbClr val="0C234A"/>
                </a:solidFill>
                <a:latin typeface="Times New Roman"/>
                <a:cs typeface="Times New Roman"/>
              </a:rPr>
              <a:t>Supervisory Role on Labor and Delivery</a:t>
            </a:r>
            <a:endParaRPr sz="6600" dirty="0">
              <a:latin typeface="Times New Roman"/>
              <a:cs typeface="Times New Roman"/>
            </a:endParaRPr>
          </a:p>
        </p:txBody>
      </p:sp>
      <p:sp>
        <p:nvSpPr>
          <p:cNvPr id="20" name="object 20"/>
          <p:cNvSpPr/>
          <p:nvPr/>
        </p:nvSpPr>
        <p:spPr>
          <a:xfrm flipV="1">
            <a:off x="1524000" y="2857500"/>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sp>
        <p:nvSpPr>
          <p:cNvPr id="29" name="object 12">
            <a:extLst>
              <a:ext uri="{FF2B5EF4-FFF2-40B4-BE49-F238E27FC236}">
                <a16:creationId xmlns:a16="http://schemas.microsoft.com/office/drawing/2014/main" id="{9A71278E-5CF1-6549-9C16-3798BB4DC51D}"/>
              </a:ext>
            </a:extLst>
          </p:cNvPr>
          <p:cNvSpPr txBox="1"/>
          <p:nvPr/>
        </p:nvSpPr>
        <p:spPr>
          <a:xfrm>
            <a:off x="2171699" y="3940865"/>
            <a:ext cx="13944600" cy="4131368"/>
          </a:xfrm>
          <a:prstGeom prst="rect">
            <a:avLst/>
          </a:prstGeom>
        </p:spPr>
        <p:txBody>
          <a:bodyPr vert="horz" wrap="square" lIns="0" tIns="57785" rIns="0" bIns="0" rtlCol="0">
            <a:noAutofit/>
          </a:bodyPr>
          <a:lstStyle/>
          <a:p>
            <a:r>
              <a:rPr lang="en-US" sz="4000" b="1" dirty="0">
                <a:solidFill>
                  <a:srgbClr val="0C234B"/>
                </a:solidFill>
              </a:rPr>
              <a:t>2 months supervisory role on labor and delivery </a:t>
            </a:r>
          </a:p>
          <a:p>
            <a:endParaRPr lang="en-US" sz="4000" b="1" dirty="0">
              <a:solidFill>
                <a:srgbClr val="0C234B"/>
              </a:solidFill>
            </a:endParaRPr>
          </a:p>
          <a:p>
            <a:pPr marL="457200" indent="-457200">
              <a:buFont typeface="Arial" panose="020B0604020202020204" pitchFamily="34" charset="0"/>
              <a:buChar char="•"/>
            </a:pPr>
            <a:r>
              <a:rPr lang="en-US" sz="2800" dirty="0">
                <a:solidFill>
                  <a:srgbClr val="0C234B"/>
                </a:solidFill>
              </a:rPr>
              <a:t>1 month first year (TMC or BUMCT)</a:t>
            </a:r>
          </a:p>
          <a:p>
            <a:pPr marL="457200" indent="-457200">
              <a:buFont typeface="Arial" panose="020B0604020202020204" pitchFamily="34" charset="0"/>
              <a:buChar char="•"/>
            </a:pPr>
            <a:r>
              <a:rPr lang="en-US" sz="2800" dirty="0">
                <a:solidFill>
                  <a:srgbClr val="0C234B"/>
                </a:solidFill>
              </a:rPr>
              <a:t>1 month third year (TMC or BUMCT)</a:t>
            </a:r>
          </a:p>
          <a:p>
            <a:pPr marL="457200" indent="-457200">
              <a:buFont typeface="Arial" panose="020B0604020202020204" pitchFamily="34" charset="0"/>
              <a:buChar char="•"/>
            </a:pPr>
            <a:r>
              <a:rPr lang="en-US" sz="2800" dirty="0">
                <a:solidFill>
                  <a:srgbClr val="0C234B"/>
                </a:solidFill>
              </a:rPr>
              <a:t>Every Wednesday during clinical block (4 months/year)</a:t>
            </a:r>
          </a:p>
          <a:p>
            <a:pPr marL="457200" indent="-457200">
              <a:buFont typeface="Arial" panose="020B0604020202020204" pitchFamily="34" charset="0"/>
              <a:buChar char="•"/>
            </a:pPr>
            <a:r>
              <a:rPr lang="en-US" sz="2800" dirty="0">
                <a:solidFill>
                  <a:srgbClr val="0C234B"/>
                </a:solidFill>
              </a:rPr>
              <a:t>Expectation is that the clinical fellow manage all critical care patients or highly medically complex during clinical rotations 24 hours a day</a:t>
            </a:r>
          </a:p>
          <a:p>
            <a:pPr marL="571500" indent="-571500">
              <a:buFont typeface="Arial" panose="020B0604020202020204" pitchFamily="34" charset="0"/>
              <a:buChar char="•"/>
            </a:pPr>
            <a:endParaRPr lang="en-US" sz="2400" dirty="0">
              <a:solidFill>
                <a:srgbClr val="0C234B"/>
              </a:solidFill>
            </a:endParaRPr>
          </a:p>
          <a:p>
            <a:pPr marL="457200" indent="-457200">
              <a:buFont typeface="Arial" panose="020B0604020202020204" pitchFamily="34" charset="0"/>
              <a:buChar char="•"/>
            </a:pPr>
            <a:endParaRPr lang="en-US" sz="3200" dirty="0">
              <a:solidFill>
                <a:srgbClr val="0C234B"/>
              </a:solidFill>
            </a:endParaRPr>
          </a:p>
        </p:txBody>
      </p:sp>
    </p:spTree>
    <p:extLst>
      <p:ext uri="{BB962C8B-B14F-4D97-AF65-F5344CB8AC3E}">
        <p14:creationId xmlns:p14="http://schemas.microsoft.com/office/powerpoint/2010/main" val="1050261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862279" y="647700"/>
            <a:ext cx="16563441" cy="3293165"/>
          </a:xfrm>
          <a:prstGeom prst="rect">
            <a:avLst/>
          </a:prstGeom>
        </p:spPr>
        <p:txBody>
          <a:bodyPr vert="horz" wrap="square" lIns="0" tIns="151130" rIns="0" bIns="0" rtlCol="0">
            <a:noAutofit/>
          </a:bodyPr>
          <a:lstStyle/>
          <a:p>
            <a:pPr marL="12700" marR="5080">
              <a:lnSpc>
                <a:spcPts val="10410"/>
              </a:lnSpc>
              <a:spcBef>
                <a:spcPts val="1190"/>
              </a:spcBef>
            </a:pPr>
            <a:r>
              <a:rPr lang="en-US" sz="6600" dirty="0">
                <a:solidFill>
                  <a:srgbClr val="0C234A"/>
                </a:solidFill>
                <a:latin typeface="Times New Roman"/>
                <a:cs typeface="Times New Roman"/>
              </a:rPr>
              <a:t>Prenatal Ultrasound</a:t>
            </a:r>
            <a:endParaRPr sz="6600" dirty="0">
              <a:latin typeface="Times New Roman"/>
              <a:cs typeface="Times New Roman"/>
            </a:endParaRPr>
          </a:p>
        </p:txBody>
      </p:sp>
      <p:sp>
        <p:nvSpPr>
          <p:cNvPr id="20" name="object 20"/>
          <p:cNvSpPr/>
          <p:nvPr/>
        </p:nvSpPr>
        <p:spPr>
          <a:xfrm flipV="1">
            <a:off x="1524000" y="2857500"/>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sp>
        <p:nvSpPr>
          <p:cNvPr id="29" name="object 12">
            <a:extLst>
              <a:ext uri="{FF2B5EF4-FFF2-40B4-BE49-F238E27FC236}">
                <a16:creationId xmlns:a16="http://schemas.microsoft.com/office/drawing/2014/main" id="{9A71278E-5CF1-6549-9C16-3798BB4DC51D}"/>
              </a:ext>
            </a:extLst>
          </p:cNvPr>
          <p:cNvSpPr txBox="1"/>
          <p:nvPr/>
        </p:nvSpPr>
        <p:spPr>
          <a:xfrm>
            <a:off x="862279" y="3225245"/>
            <a:ext cx="13944600" cy="5850835"/>
          </a:xfrm>
          <a:prstGeom prst="rect">
            <a:avLst/>
          </a:prstGeom>
        </p:spPr>
        <p:txBody>
          <a:bodyPr vert="horz" wrap="square" lIns="0" tIns="57785" rIns="0" bIns="0" rtlCol="0">
            <a:noAutofit/>
          </a:bodyPr>
          <a:lstStyle/>
          <a:p>
            <a:r>
              <a:rPr lang="en-US" sz="4000" b="1" dirty="0">
                <a:solidFill>
                  <a:srgbClr val="0C234B"/>
                </a:solidFill>
              </a:rPr>
              <a:t>Skill building throughout fellowship</a:t>
            </a:r>
          </a:p>
          <a:p>
            <a:pPr marL="342900" indent="-342900">
              <a:buFont typeface="Arial" panose="020B0604020202020204" pitchFamily="34" charset="0"/>
              <a:buChar char="•"/>
            </a:pPr>
            <a:r>
              <a:rPr lang="en-US" sz="2800" dirty="0">
                <a:solidFill>
                  <a:srgbClr val="0C234B"/>
                </a:solidFill>
              </a:rPr>
              <a:t>Large volume of patients (and referrals)</a:t>
            </a:r>
          </a:p>
          <a:p>
            <a:pPr marL="342900" indent="-342900">
              <a:buFont typeface="Arial" panose="020B0604020202020204" pitchFamily="34" charset="0"/>
              <a:buChar char="•"/>
            </a:pPr>
            <a:r>
              <a:rPr lang="en-US" sz="2800" dirty="0">
                <a:solidFill>
                  <a:srgbClr val="0C234B"/>
                </a:solidFill>
              </a:rPr>
              <a:t>At least one month dedicated ultrasound training each year (plus more as desired)</a:t>
            </a:r>
          </a:p>
          <a:p>
            <a:pPr marL="342900" indent="-342900">
              <a:buFont typeface="Arial" panose="020B0604020202020204" pitchFamily="34" charset="0"/>
              <a:buChar char="•"/>
            </a:pPr>
            <a:r>
              <a:rPr lang="en-US" sz="2800" dirty="0" err="1">
                <a:solidFill>
                  <a:srgbClr val="0C234B"/>
                </a:solidFill>
              </a:rPr>
              <a:t>SonoSim</a:t>
            </a:r>
            <a:r>
              <a:rPr lang="en-US" sz="2800" dirty="0">
                <a:solidFill>
                  <a:srgbClr val="0C234B"/>
                </a:solidFill>
              </a:rPr>
              <a:t> (new)</a:t>
            </a:r>
          </a:p>
          <a:p>
            <a:pPr marL="342900" indent="-342900">
              <a:buFont typeface="Arial" panose="020B0604020202020204" pitchFamily="34" charset="0"/>
              <a:buChar char="•"/>
            </a:pPr>
            <a:r>
              <a:rPr lang="en-US" sz="2800" dirty="0">
                <a:solidFill>
                  <a:srgbClr val="0C234B"/>
                </a:solidFill>
              </a:rPr>
              <a:t>Weekly ultrasound case-based reviews</a:t>
            </a:r>
          </a:p>
          <a:p>
            <a:pPr marL="342900" indent="-342900">
              <a:buFont typeface="Arial" panose="020B0604020202020204" pitchFamily="34" charset="0"/>
              <a:buChar char="•"/>
            </a:pPr>
            <a:r>
              <a:rPr lang="en-US" sz="2800" dirty="0">
                <a:solidFill>
                  <a:srgbClr val="0C234B"/>
                </a:solidFill>
              </a:rPr>
              <a:t>Option to spend a month with Dr. Solomon in PGY7 year</a:t>
            </a:r>
          </a:p>
          <a:p>
            <a:pPr marL="342900" indent="-342900">
              <a:buFont typeface="Arial" panose="020B0604020202020204" pitchFamily="34" charset="0"/>
              <a:buChar char="•"/>
            </a:pPr>
            <a:endParaRPr lang="en-US" sz="2800" dirty="0">
              <a:solidFill>
                <a:srgbClr val="0C234B"/>
              </a:solidFill>
            </a:endParaRPr>
          </a:p>
          <a:p>
            <a:r>
              <a:rPr lang="en-US" sz="4000" b="1" dirty="0">
                <a:solidFill>
                  <a:srgbClr val="0C234B"/>
                </a:solidFill>
              </a:rPr>
              <a:t>Each year you will be expected to grow your skills and acquire cases for independent certification including:</a:t>
            </a:r>
            <a:endParaRPr lang="en-US" sz="2800" dirty="0">
              <a:solidFill>
                <a:srgbClr val="0C234B"/>
              </a:solidFill>
            </a:endParaRPr>
          </a:p>
          <a:p>
            <a:pPr marL="342900" indent="-342900">
              <a:buFont typeface="Arial" panose="020B0604020202020204" pitchFamily="34" charset="0"/>
              <a:buChar char="•"/>
            </a:pPr>
            <a:r>
              <a:rPr lang="en-US" sz="2800" dirty="0">
                <a:solidFill>
                  <a:srgbClr val="0C234B"/>
                </a:solidFill>
              </a:rPr>
              <a:t>NT and first trimester detailed anatomy US</a:t>
            </a:r>
          </a:p>
          <a:p>
            <a:pPr marL="342900" indent="-342900">
              <a:buFont typeface="Arial" panose="020B0604020202020204" pitchFamily="34" charset="0"/>
              <a:buChar char="•"/>
            </a:pPr>
            <a:r>
              <a:rPr lang="en-US" sz="2800" dirty="0">
                <a:solidFill>
                  <a:srgbClr val="0C234B"/>
                </a:solidFill>
              </a:rPr>
              <a:t>Anatomy survey in singleton and high order multiples </a:t>
            </a:r>
          </a:p>
          <a:p>
            <a:pPr marL="342900" indent="-342900">
              <a:buFont typeface="Arial" panose="020B0604020202020204" pitchFamily="34" charset="0"/>
              <a:buChar char="•"/>
            </a:pPr>
            <a:r>
              <a:rPr lang="en-US" sz="2800" dirty="0">
                <a:solidFill>
                  <a:srgbClr val="0C234B"/>
                </a:solidFill>
              </a:rPr>
              <a:t>Doppler interrogation </a:t>
            </a:r>
          </a:p>
          <a:p>
            <a:pPr marL="342900" indent="-342900">
              <a:buFont typeface="Arial" panose="020B0604020202020204" pitchFamily="34" charset="0"/>
              <a:buChar char="•"/>
            </a:pPr>
            <a:r>
              <a:rPr lang="en-US" sz="2800" dirty="0">
                <a:solidFill>
                  <a:srgbClr val="0C234B"/>
                </a:solidFill>
              </a:rPr>
              <a:t>Fetal Echo (BUMC every day, Dr. Barber and Dr. Solomon)</a:t>
            </a:r>
          </a:p>
          <a:p>
            <a:pPr marL="342900" indent="-342900">
              <a:buFont typeface="Arial" panose="020B0604020202020204" pitchFamily="34" charset="0"/>
              <a:buChar char="•"/>
            </a:pPr>
            <a:endParaRPr lang="en-US" sz="2800" dirty="0">
              <a:solidFill>
                <a:srgbClr val="0C234B"/>
              </a:solidFill>
            </a:endParaRPr>
          </a:p>
          <a:p>
            <a:pPr marL="342900" indent="-342900">
              <a:buFont typeface="Arial" panose="020B0604020202020204" pitchFamily="34" charset="0"/>
              <a:buChar char="•"/>
            </a:pPr>
            <a:endParaRPr lang="en-US" sz="2800" dirty="0">
              <a:solidFill>
                <a:srgbClr val="0C234B"/>
              </a:solidFill>
            </a:endParaRPr>
          </a:p>
          <a:p>
            <a:pPr marL="457200" indent="-457200">
              <a:buFont typeface="Arial" panose="020B0604020202020204" pitchFamily="34" charset="0"/>
              <a:buChar char="•"/>
            </a:pPr>
            <a:endParaRPr lang="en-US" sz="3200" dirty="0">
              <a:solidFill>
                <a:srgbClr val="0C234B"/>
              </a:solidFill>
            </a:endParaRPr>
          </a:p>
        </p:txBody>
      </p:sp>
      <p:pic>
        <p:nvPicPr>
          <p:cNvPr id="8" name="Picture 7" descr="A group of people sitting in chairs&#10;&#10;Description automatically generated with medium confidence">
            <a:extLst>
              <a:ext uri="{FF2B5EF4-FFF2-40B4-BE49-F238E27FC236}">
                <a16:creationId xmlns:a16="http://schemas.microsoft.com/office/drawing/2014/main" id="{5B090026-7695-0F42-BD07-9E4FEE931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60" t="18991" r="-407" b="-5103"/>
          <a:stretch/>
        </p:blipFill>
        <p:spPr>
          <a:xfrm>
            <a:off x="9771249" y="399600"/>
            <a:ext cx="5348022" cy="3789363"/>
          </a:xfrm>
          <a:prstGeom prst="rect">
            <a:avLst/>
          </a:prstGeom>
        </p:spPr>
      </p:pic>
      <p:pic>
        <p:nvPicPr>
          <p:cNvPr id="3" name="Picture 2" descr="A person using a computer&#10;&#10;Description automatically generated">
            <a:extLst>
              <a:ext uri="{FF2B5EF4-FFF2-40B4-BE49-F238E27FC236}">
                <a16:creationId xmlns:a16="http://schemas.microsoft.com/office/drawing/2014/main" id="{61EFAA57-5337-B644-91BA-CDB814604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5459" y="2863684"/>
            <a:ext cx="4339388" cy="3354562"/>
          </a:xfrm>
          <a:prstGeom prst="rect">
            <a:avLst/>
          </a:prstGeom>
        </p:spPr>
      </p:pic>
    </p:spTree>
    <p:extLst>
      <p:ext uri="{BB962C8B-B14F-4D97-AF65-F5344CB8AC3E}">
        <p14:creationId xmlns:p14="http://schemas.microsoft.com/office/powerpoint/2010/main" val="643146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524000" y="647700"/>
            <a:ext cx="15901720" cy="3293165"/>
          </a:xfrm>
          <a:prstGeom prst="rect">
            <a:avLst/>
          </a:prstGeom>
        </p:spPr>
        <p:txBody>
          <a:bodyPr vert="horz" wrap="square" lIns="0" tIns="151130" rIns="0" bIns="0" rtlCol="0">
            <a:noAutofit/>
          </a:bodyPr>
          <a:lstStyle/>
          <a:p>
            <a:pPr marL="12700" marR="5080">
              <a:lnSpc>
                <a:spcPts val="10410"/>
              </a:lnSpc>
              <a:spcBef>
                <a:spcPts val="1190"/>
              </a:spcBef>
            </a:pPr>
            <a:r>
              <a:rPr lang="en-US" sz="6600" dirty="0">
                <a:solidFill>
                  <a:srgbClr val="0C234A"/>
                </a:solidFill>
                <a:latin typeface="Times New Roman"/>
                <a:cs typeface="Times New Roman"/>
              </a:rPr>
              <a:t>Genetics</a:t>
            </a:r>
            <a:endParaRPr sz="6600" dirty="0">
              <a:latin typeface="Times New Roman"/>
              <a:cs typeface="Times New Roman"/>
            </a:endParaRPr>
          </a:p>
        </p:txBody>
      </p:sp>
      <p:sp>
        <p:nvSpPr>
          <p:cNvPr id="20" name="object 20"/>
          <p:cNvSpPr/>
          <p:nvPr/>
        </p:nvSpPr>
        <p:spPr>
          <a:xfrm flipV="1">
            <a:off x="1524000" y="2271422"/>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sp>
        <p:nvSpPr>
          <p:cNvPr id="29" name="object 12">
            <a:extLst>
              <a:ext uri="{FF2B5EF4-FFF2-40B4-BE49-F238E27FC236}">
                <a16:creationId xmlns:a16="http://schemas.microsoft.com/office/drawing/2014/main" id="{9A71278E-5CF1-6549-9C16-3798BB4DC51D}"/>
              </a:ext>
            </a:extLst>
          </p:cNvPr>
          <p:cNvSpPr txBox="1"/>
          <p:nvPr/>
        </p:nvSpPr>
        <p:spPr>
          <a:xfrm>
            <a:off x="2171699" y="2781300"/>
            <a:ext cx="13944600" cy="6278881"/>
          </a:xfrm>
          <a:prstGeom prst="rect">
            <a:avLst/>
          </a:prstGeom>
        </p:spPr>
        <p:txBody>
          <a:bodyPr vert="horz" wrap="square" lIns="0" tIns="57785" rIns="0" bIns="0" rtlCol="0">
            <a:noAutofit/>
          </a:bodyPr>
          <a:lstStyle/>
          <a:p>
            <a:r>
              <a:rPr lang="en-US" sz="4000" b="1" dirty="0">
                <a:solidFill>
                  <a:srgbClr val="0C234B"/>
                </a:solidFill>
              </a:rPr>
              <a:t>Multipronged approach: </a:t>
            </a:r>
          </a:p>
          <a:p>
            <a:pPr marL="342900" indent="-342900">
              <a:buFont typeface="Arial" panose="020B0604020202020204" pitchFamily="34" charset="0"/>
              <a:buChar char="•"/>
            </a:pPr>
            <a:endParaRPr lang="en-US" sz="2800" dirty="0">
              <a:solidFill>
                <a:srgbClr val="0C234B"/>
              </a:solidFill>
            </a:endParaRPr>
          </a:p>
          <a:p>
            <a:pPr marL="457200" indent="-457200">
              <a:buFont typeface="Arial" panose="020B0604020202020204" pitchFamily="34" charset="0"/>
              <a:buChar char="•"/>
            </a:pPr>
            <a:r>
              <a:rPr lang="en-US" sz="3200" b="1" dirty="0">
                <a:solidFill>
                  <a:srgbClr val="0C234B"/>
                </a:solidFill>
              </a:rPr>
              <a:t>PGY 7 Genetics courses through UCSF Center for Maternal-Fetal Precision Medicine</a:t>
            </a:r>
            <a:endParaRPr lang="en-US" sz="2800" b="1" dirty="0">
              <a:solidFill>
                <a:srgbClr val="0C234B"/>
              </a:solidFill>
            </a:endParaRPr>
          </a:p>
          <a:p>
            <a:pPr marL="457200" indent="-457200">
              <a:buFont typeface="Arial" panose="020B0604020202020204" pitchFamily="34" charset="0"/>
              <a:buChar char="•"/>
            </a:pPr>
            <a:r>
              <a:rPr lang="en-US" sz="2800" dirty="0">
                <a:solidFill>
                  <a:srgbClr val="0C234B"/>
                </a:solidFill>
              </a:rPr>
              <a:t>Basic training course in Reproductive Medical Genetics (8-week curriculum in October and March)</a:t>
            </a:r>
          </a:p>
          <a:p>
            <a:endParaRPr lang="en-US" sz="2800" dirty="0">
              <a:solidFill>
                <a:srgbClr val="0C234B"/>
              </a:solidFill>
            </a:endParaRPr>
          </a:p>
          <a:p>
            <a:pPr marL="457200" indent="-457200">
              <a:buFont typeface="Arial" panose="020B0604020202020204" pitchFamily="34" charset="0"/>
              <a:buChar char="•"/>
            </a:pPr>
            <a:r>
              <a:rPr lang="en-US" sz="3200" b="1" dirty="0">
                <a:solidFill>
                  <a:srgbClr val="0C234B"/>
                </a:solidFill>
              </a:rPr>
              <a:t>On-Site Outpatient Genetic Counseling</a:t>
            </a:r>
          </a:p>
          <a:p>
            <a:pPr marL="457200" indent="-457200">
              <a:buFont typeface="Arial" panose="020B0604020202020204" pitchFamily="34" charset="0"/>
              <a:buChar char="•"/>
            </a:pPr>
            <a:r>
              <a:rPr lang="en-US" sz="2800" dirty="0">
                <a:solidFill>
                  <a:srgbClr val="0C234B"/>
                </a:solidFill>
              </a:rPr>
              <a:t>Alexandra Burrows, MS, CGD</a:t>
            </a:r>
          </a:p>
          <a:p>
            <a:pPr marL="342900" indent="-342900">
              <a:buFont typeface="Arial" panose="020B0604020202020204" pitchFamily="34" charset="0"/>
              <a:buChar char="•"/>
            </a:pPr>
            <a:endParaRPr lang="en-US" sz="2800" dirty="0">
              <a:solidFill>
                <a:srgbClr val="0C234B"/>
              </a:solidFill>
            </a:endParaRPr>
          </a:p>
          <a:p>
            <a:pPr marL="457200" indent="-457200">
              <a:buFont typeface="Arial" panose="020B0604020202020204" pitchFamily="34" charset="0"/>
              <a:buChar char="•"/>
            </a:pPr>
            <a:endParaRPr lang="en-US" sz="3200" dirty="0">
              <a:solidFill>
                <a:srgbClr val="0C234B"/>
              </a:solidFill>
            </a:endParaRPr>
          </a:p>
        </p:txBody>
      </p:sp>
      <p:pic>
        <p:nvPicPr>
          <p:cNvPr id="3" name="Picture 2" descr="A dna chain with blue dots&#10;&#10;Description automatically generated with medium confidence">
            <a:extLst>
              <a:ext uri="{FF2B5EF4-FFF2-40B4-BE49-F238E27FC236}">
                <a16:creationId xmlns:a16="http://schemas.microsoft.com/office/drawing/2014/main" id="{AA821774-5CF9-274B-8FB2-42A1BAE03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7391" y="190500"/>
            <a:ext cx="5223040" cy="3489940"/>
          </a:xfrm>
          <a:prstGeom prst="rect">
            <a:avLst/>
          </a:prstGeom>
        </p:spPr>
      </p:pic>
    </p:spTree>
    <p:extLst>
      <p:ext uri="{BB962C8B-B14F-4D97-AF65-F5344CB8AC3E}">
        <p14:creationId xmlns:p14="http://schemas.microsoft.com/office/powerpoint/2010/main" val="292398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838200" y="260336"/>
            <a:ext cx="5209640" cy="1634725"/>
          </a:xfrm>
          <a:prstGeom prst="rect">
            <a:avLst/>
          </a:prstGeom>
        </p:spPr>
        <p:txBody>
          <a:bodyPr vert="horz" wrap="square" lIns="0" tIns="151130" rIns="0" bIns="0" rtlCol="0">
            <a:noAutofit/>
          </a:bodyPr>
          <a:lstStyle/>
          <a:p>
            <a:pPr marL="12700" marR="5080" algn="ctr">
              <a:lnSpc>
                <a:spcPts val="10410"/>
              </a:lnSpc>
              <a:spcBef>
                <a:spcPts val="1190"/>
              </a:spcBef>
            </a:pPr>
            <a:r>
              <a:rPr lang="en-US" sz="8800" dirty="0">
                <a:solidFill>
                  <a:srgbClr val="0C234A"/>
                </a:solidFill>
                <a:latin typeface="Times New Roman"/>
                <a:cs typeface="Times New Roman"/>
              </a:rPr>
              <a:t>Research</a:t>
            </a:r>
            <a:endParaRPr sz="8800" dirty="0">
              <a:latin typeface="Times New Roman"/>
              <a:cs typeface="Times New Roman"/>
            </a:endParaRPr>
          </a:p>
        </p:txBody>
      </p:sp>
      <p:sp>
        <p:nvSpPr>
          <p:cNvPr id="20" name="object 20"/>
          <p:cNvSpPr/>
          <p:nvPr/>
        </p:nvSpPr>
        <p:spPr>
          <a:xfrm flipV="1">
            <a:off x="1371600" y="1929848"/>
            <a:ext cx="14782800" cy="45719"/>
          </a:xfrm>
          <a:custGeom>
            <a:avLst/>
            <a:gdLst/>
            <a:ahLst/>
            <a:cxnLst/>
            <a:rect l="l" t="t" r="r" b="b"/>
            <a:pathLst>
              <a:path w="5353050" h="28575">
                <a:moveTo>
                  <a:pt x="5353049" y="28574"/>
                </a:moveTo>
                <a:lnTo>
                  <a:pt x="0" y="28574"/>
                </a:lnTo>
                <a:lnTo>
                  <a:pt x="0" y="0"/>
                </a:lnTo>
                <a:lnTo>
                  <a:pt x="5353049" y="0"/>
                </a:lnTo>
                <a:lnTo>
                  <a:pt x="5353049" y="28574"/>
                </a:lnTo>
                <a:close/>
              </a:path>
            </a:pathLst>
          </a:custGeom>
          <a:solidFill>
            <a:srgbClr val="AB0420"/>
          </a:solidFill>
        </p:spPr>
        <p:txBody>
          <a:bodyPr wrap="square" lIns="0" tIns="0" rIns="0" bIns="0" rtlCol="0"/>
          <a:lstStyle/>
          <a:p>
            <a:endParaRPr/>
          </a:p>
        </p:txBody>
      </p:sp>
      <p:sp>
        <p:nvSpPr>
          <p:cNvPr id="29" name="object 12">
            <a:extLst>
              <a:ext uri="{FF2B5EF4-FFF2-40B4-BE49-F238E27FC236}">
                <a16:creationId xmlns:a16="http://schemas.microsoft.com/office/drawing/2014/main" id="{9A71278E-5CF1-6549-9C16-3798BB4DC51D}"/>
              </a:ext>
            </a:extLst>
          </p:cNvPr>
          <p:cNvSpPr txBox="1"/>
          <p:nvPr/>
        </p:nvSpPr>
        <p:spPr>
          <a:xfrm>
            <a:off x="1790700" y="2552700"/>
            <a:ext cx="13944600" cy="6096000"/>
          </a:xfrm>
          <a:prstGeom prst="rect">
            <a:avLst/>
          </a:prstGeom>
        </p:spPr>
        <p:txBody>
          <a:bodyPr vert="horz" wrap="square" lIns="0" tIns="57785" rIns="0" bIns="0" rtlCol="0">
            <a:noAutofit/>
          </a:bodyPr>
          <a:lstStyle/>
          <a:p>
            <a:r>
              <a:rPr lang="en-US" sz="4000" b="1" dirty="0">
                <a:solidFill>
                  <a:srgbClr val="0C234B"/>
                </a:solidFill>
              </a:rPr>
              <a:t>Block assignment will be based on fellow’s interests, goals, and previous accomplishments</a:t>
            </a:r>
          </a:p>
          <a:p>
            <a:endParaRPr lang="en-US" sz="3600" b="1" dirty="0">
              <a:solidFill>
                <a:srgbClr val="0C234B"/>
              </a:solidFill>
            </a:endParaRPr>
          </a:p>
          <a:p>
            <a:pPr marL="457200" indent="-457200">
              <a:buFont typeface="Arial" panose="020B0604020202020204" pitchFamily="34" charset="0"/>
              <a:buChar char="•"/>
            </a:pPr>
            <a:r>
              <a:rPr lang="en-US" sz="3600" dirty="0">
                <a:solidFill>
                  <a:srgbClr val="0C234B"/>
                </a:solidFill>
              </a:rPr>
              <a:t>Monthly blocks vs longer dedicated time</a:t>
            </a:r>
          </a:p>
          <a:p>
            <a:pPr marL="457200" indent="-457200">
              <a:buFont typeface="Arial" panose="020B0604020202020204" pitchFamily="34" charset="0"/>
              <a:buChar char="•"/>
            </a:pPr>
            <a:r>
              <a:rPr lang="en-US" sz="3600" dirty="0">
                <a:solidFill>
                  <a:srgbClr val="0C234B"/>
                </a:solidFill>
              </a:rPr>
              <a:t>Large academic community who wants to work with us</a:t>
            </a:r>
          </a:p>
          <a:p>
            <a:pPr marL="457200" indent="-457200">
              <a:buFont typeface="Arial" panose="020B0604020202020204" pitchFamily="34" charset="0"/>
              <a:buChar char="•"/>
            </a:pPr>
            <a:r>
              <a:rPr lang="en-US" sz="3600" dirty="0">
                <a:solidFill>
                  <a:srgbClr val="0C234B"/>
                </a:solidFill>
              </a:rPr>
              <a:t>You can carve out your own path! We will make it work as long as it improves women’s health, advances our specialty, and is easily and clearly definable </a:t>
            </a:r>
          </a:p>
          <a:p>
            <a:endParaRPr lang="en-US" sz="3600" dirty="0">
              <a:solidFill>
                <a:srgbClr val="0C234B"/>
              </a:solidFill>
            </a:endParaRPr>
          </a:p>
          <a:p>
            <a:r>
              <a:rPr lang="en-US" sz="3600" dirty="0">
                <a:solidFill>
                  <a:srgbClr val="0C234B"/>
                </a:solidFill>
              </a:rPr>
              <a:t>Additional months of elective can be dedicated to research with Program Director approval</a:t>
            </a:r>
          </a:p>
          <a:p>
            <a:endParaRPr lang="en-US" sz="3600" dirty="0">
              <a:solidFill>
                <a:srgbClr val="0C234B"/>
              </a:solidFill>
            </a:endParaRPr>
          </a:p>
        </p:txBody>
      </p:sp>
    </p:spTree>
    <p:extLst>
      <p:ext uri="{BB962C8B-B14F-4D97-AF65-F5344CB8AC3E}">
        <p14:creationId xmlns:p14="http://schemas.microsoft.com/office/powerpoint/2010/main" val="1626498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143000" y="1943100"/>
            <a:ext cx="10896600" cy="1490662"/>
          </a:xfrm>
          <a:prstGeom prst="rect">
            <a:avLst/>
          </a:prstGeom>
        </p:spPr>
        <p:txBody>
          <a:bodyPr vert="horz" wrap="square" lIns="0" tIns="12700" rIns="0" bIns="0" rtlCol="0">
            <a:noAutofit/>
          </a:bodyPr>
          <a:lstStyle/>
          <a:p>
            <a:pPr marL="12700" algn="l">
              <a:lnSpc>
                <a:spcPct val="100000"/>
              </a:lnSpc>
              <a:spcBef>
                <a:spcPts val="100"/>
              </a:spcBef>
            </a:pPr>
            <a:r>
              <a:rPr lang="en-US" sz="8000" dirty="0">
                <a:solidFill>
                  <a:srgbClr val="0C234B"/>
                </a:solidFill>
                <a:latin typeface="Times New Roman" panose="02020603050405020304" pitchFamily="18" charset="0"/>
                <a:cs typeface="Times New Roman" panose="02020603050405020304" pitchFamily="18" charset="0"/>
              </a:rPr>
              <a:t>Our commitment to your education</a:t>
            </a:r>
            <a:endParaRPr sz="8000" dirty="0">
              <a:solidFill>
                <a:srgbClr val="0C234B"/>
              </a:solidFill>
              <a:latin typeface="Times New Roman" panose="02020603050405020304" pitchFamily="18" charset="0"/>
              <a:cs typeface="Times New Roman" panose="02020603050405020304" pitchFamily="18" charset="0"/>
            </a:endParaRPr>
          </a:p>
        </p:txBody>
      </p:sp>
      <p:sp>
        <p:nvSpPr>
          <p:cNvPr id="11" name="object 11"/>
          <p:cNvSpPr txBox="1"/>
          <p:nvPr/>
        </p:nvSpPr>
        <p:spPr>
          <a:xfrm>
            <a:off x="1143000" y="4762500"/>
            <a:ext cx="13563600" cy="4648200"/>
          </a:xfrm>
          <a:prstGeom prst="rect">
            <a:avLst/>
          </a:prstGeom>
        </p:spPr>
        <p:txBody>
          <a:bodyPr vert="horz" wrap="square" lIns="0" tIns="12700" rIns="0" bIns="0" rtlCol="0">
            <a:noAutofit/>
          </a:bodyPr>
          <a:lstStyle/>
          <a:p>
            <a:pPr marL="12700" marR="5080">
              <a:lnSpc>
                <a:spcPct val="114799"/>
              </a:lnSpc>
              <a:spcBef>
                <a:spcPts val="100"/>
              </a:spcBef>
            </a:pPr>
            <a:r>
              <a:rPr lang="en-US" sz="2400" dirty="0">
                <a:solidFill>
                  <a:srgbClr val="0C234A"/>
                </a:solidFill>
                <a:latin typeface="Calibri" panose="020F0502020204030204" pitchFamily="34" charset="0"/>
                <a:cs typeface="Calibri" panose="020F0502020204030204" pitchFamily="34" charset="0"/>
              </a:rPr>
              <a:t>We as a Faculty and University welcome the opportunity to work with our new MFM fellow. </a:t>
            </a:r>
          </a:p>
          <a:p>
            <a:pPr marL="12700" marR="5080">
              <a:lnSpc>
                <a:spcPct val="114799"/>
              </a:lnSpc>
              <a:spcBef>
                <a:spcPts val="100"/>
              </a:spcBef>
            </a:pPr>
            <a:endParaRPr lang="en-US" sz="2400" dirty="0">
              <a:solidFill>
                <a:srgbClr val="0C234A"/>
              </a:solidFill>
              <a:latin typeface="Calibri" panose="020F0502020204030204" pitchFamily="34" charset="0"/>
              <a:cs typeface="Calibri" panose="020F0502020204030204" pitchFamily="34" charset="0"/>
            </a:endParaRPr>
          </a:p>
          <a:p>
            <a:pPr marL="12700" marR="5080">
              <a:lnSpc>
                <a:spcPct val="114799"/>
              </a:lnSpc>
              <a:spcBef>
                <a:spcPts val="100"/>
              </a:spcBef>
            </a:pPr>
            <a:r>
              <a:rPr lang="en-US" sz="2400" dirty="0">
                <a:solidFill>
                  <a:srgbClr val="0C234A"/>
                </a:solidFill>
                <a:latin typeface="Calibri" panose="020F0502020204030204" pitchFamily="34" charset="0"/>
                <a:cs typeface="Calibri" panose="020F0502020204030204" pitchFamily="34" charset="0"/>
              </a:rPr>
              <a:t>We pledge to do our best to help you accomplish all of your goals in your 3 years with us and beyond.</a:t>
            </a:r>
          </a:p>
          <a:p>
            <a:pPr marL="12700" marR="5080">
              <a:lnSpc>
                <a:spcPct val="114799"/>
              </a:lnSpc>
              <a:spcBef>
                <a:spcPts val="100"/>
              </a:spcBef>
            </a:pPr>
            <a:endParaRPr lang="en-US" sz="2400" dirty="0">
              <a:solidFill>
                <a:srgbClr val="0C234A"/>
              </a:solidFill>
              <a:latin typeface="Calibri" panose="020F0502020204030204" pitchFamily="34" charset="0"/>
              <a:cs typeface="Calibri" panose="020F0502020204030204" pitchFamily="34" charset="0"/>
            </a:endParaRPr>
          </a:p>
          <a:p>
            <a:pPr marL="12700" marR="5080">
              <a:lnSpc>
                <a:spcPct val="114799"/>
              </a:lnSpc>
              <a:spcBef>
                <a:spcPts val="100"/>
              </a:spcBef>
            </a:pPr>
            <a:r>
              <a:rPr lang="en-US" sz="2400" dirty="0">
                <a:solidFill>
                  <a:srgbClr val="0C234A"/>
                </a:solidFill>
                <a:latin typeface="Calibri" panose="020F0502020204030204" pitchFamily="34" charset="0"/>
                <a:cs typeface="Calibri" panose="020F0502020204030204" pitchFamily="34" charset="0"/>
              </a:rPr>
              <a:t>We have made great strides to adapt our curriculum to meet the ABOG and ACGME fellowship guidelines. </a:t>
            </a:r>
          </a:p>
          <a:p>
            <a:pPr marL="12700" marR="5080">
              <a:lnSpc>
                <a:spcPct val="114799"/>
              </a:lnSpc>
              <a:spcBef>
                <a:spcPts val="100"/>
              </a:spcBef>
            </a:pPr>
            <a:endParaRPr lang="en-US" sz="2400" dirty="0">
              <a:solidFill>
                <a:srgbClr val="0C234A"/>
              </a:solidFill>
              <a:latin typeface="Calibri" panose="020F0502020204030204" pitchFamily="34" charset="0"/>
              <a:cs typeface="Calibri" panose="020F0502020204030204" pitchFamily="34" charset="0"/>
            </a:endParaRPr>
          </a:p>
          <a:p>
            <a:pPr marL="12700" marR="5080">
              <a:lnSpc>
                <a:spcPct val="114799"/>
              </a:lnSpc>
              <a:spcBef>
                <a:spcPts val="100"/>
              </a:spcBef>
            </a:pPr>
            <a:r>
              <a:rPr lang="en-US" sz="2400" dirty="0">
                <a:solidFill>
                  <a:srgbClr val="0C234A"/>
                </a:solidFill>
                <a:latin typeface="Calibri" panose="020F0502020204030204" pitchFamily="34" charset="0"/>
                <a:cs typeface="Calibri" panose="020F0502020204030204" pitchFamily="34" charset="0"/>
              </a:rPr>
              <a:t>We have a very extensive academic community who embraces the opportunity for our fellows and faculty to help achieve their goals. </a:t>
            </a:r>
          </a:p>
          <a:p>
            <a:pPr marL="12700" marR="5080">
              <a:lnSpc>
                <a:spcPct val="114799"/>
              </a:lnSpc>
              <a:spcBef>
                <a:spcPts val="100"/>
              </a:spcBef>
            </a:pPr>
            <a:endParaRPr lang="en-US" sz="2400" dirty="0">
              <a:solidFill>
                <a:srgbClr val="0C234A"/>
              </a:solidFill>
              <a:latin typeface="Calibri" panose="020F0502020204030204" pitchFamily="34" charset="0"/>
              <a:cs typeface="Calibri" panose="020F0502020204030204" pitchFamily="34" charset="0"/>
            </a:endParaRPr>
          </a:p>
          <a:p>
            <a:pPr marL="12700" marR="5080">
              <a:lnSpc>
                <a:spcPct val="114799"/>
              </a:lnSpc>
              <a:spcBef>
                <a:spcPts val="100"/>
              </a:spcBef>
            </a:pPr>
            <a:r>
              <a:rPr lang="en-US" sz="2400" dirty="0">
                <a:solidFill>
                  <a:srgbClr val="0C234A"/>
                </a:solidFill>
                <a:latin typeface="Calibri" panose="020F0502020204030204" pitchFamily="34" charset="0"/>
                <a:cs typeface="Calibri" panose="020F0502020204030204" pitchFamily="34" charset="0"/>
              </a:rPr>
              <a:t>We are looking for an MFM fellow who desires to enhance the specialty and women’s care who will be a key member of our team.</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088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8928100" y="6125320"/>
            <a:ext cx="7343775" cy="28575"/>
          </a:xfrm>
          <a:custGeom>
            <a:avLst/>
            <a:gdLst/>
            <a:ahLst/>
            <a:cxnLst/>
            <a:rect l="l" t="t" r="r" b="b"/>
            <a:pathLst>
              <a:path w="7343775" h="28575">
                <a:moveTo>
                  <a:pt x="7343774" y="28574"/>
                </a:moveTo>
                <a:lnTo>
                  <a:pt x="0" y="28574"/>
                </a:lnTo>
                <a:lnTo>
                  <a:pt x="0" y="0"/>
                </a:lnTo>
                <a:lnTo>
                  <a:pt x="7343774" y="0"/>
                </a:lnTo>
                <a:lnTo>
                  <a:pt x="7343774" y="28574"/>
                </a:lnTo>
                <a:close/>
              </a:path>
            </a:pathLst>
          </a:custGeom>
          <a:solidFill>
            <a:srgbClr val="AB0420"/>
          </a:solidFill>
        </p:spPr>
        <p:txBody>
          <a:bodyPr wrap="square" lIns="0" tIns="0" rIns="0" bIns="0" rtlCol="0"/>
          <a:lstStyle/>
          <a:p>
            <a:endParaRPr/>
          </a:p>
        </p:txBody>
      </p:sp>
      <p:sp>
        <p:nvSpPr>
          <p:cNvPr id="9" name="object 9"/>
          <p:cNvSpPr txBox="1"/>
          <p:nvPr/>
        </p:nvSpPr>
        <p:spPr>
          <a:xfrm>
            <a:off x="8915400" y="2933561"/>
            <a:ext cx="7764625" cy="1486304"/>
          </a:xfrm>
          <a:prstGeom prst="rect">
            <a:avLst/>
          </a:prstGeom>
        </p:spPr>
        <p:txBody>
          <a:bodyPr vert="horz" wrap="square" lIns="0" tIns="151130" rIns="0" bIns="0" rtlCol="0">
            <a:noAutofit/>
          </a:bodyPr>
          <a:lstStyle/>
          <a:p>
            <a:pPr marL="12700" marR="5080">
              <a:lnSpc>
                <a:spcPts val="10410"/>
              </a:lnSpc>
              <a:spcBef>
                <a:spcPts val="1190"/>
              </a:spcBef>
            </a:pPr>
            <a:r>
              <a:rPr lang="en-US" sz="9500" dirty="0">
                <a:solidFill>
                  <a:srgbClr val="0C234A"/>
                </a:solidFill>
                <a:latin typeface="Times New Roman"/>
                <a:cs typeface="Times New Roman"/>
              </a:rPr>
              <a:t>Thank you</a:t>
            </a:r>
            <a:endParaRPr sz="9500" dirty="0">
              <a:latin typeface="Times New Roman"/>
              <a:cs typeface="Times New Roman"/>
            </a:endParaRPr>
          </a:p>
        </p:txBody>
      </p:sp>
      <p:sp>
        <p:nvSpPr>
          <p:cNvPr id="10" name="object 10"/>
          <p:cNvSpPr txBox="1"/>
          <p:nvPr/>
        </p:nvSpPr>
        <p:spPr>
          <a:xfrm>
            <a:off x="8915400" y="6427950"/>
            <a:ext cx="6327140" cy="397545"/>
          </a:xfrm>
          <a:prstGeom prst="rect">
            <a:avLst/>
          </a:prstGeom>
        </p:spPr>
        <p:txBody>
          <a:bodyPr vert="horz" wrap="square" lIns="0" tIns="12700" rIns="0" bIns="0" rtlCol="0">
            <a:noAutofit/>
          </a:bodyPr>
          <a:lstStyle/>
          <a:p>
            <a:pPr marL="12700">
              <a:lnSpc>
                <a:spcPct val="100000"/>
              </a:lnSpc>
              <a:spcBef>
                <a:spcPts val="100"/>
              </a:spcBef>
            </a:pPr>
            <a:r>
              <a:rPr lang="en-US" sz="2500" dirty="0">
                <a:solidFill>
                  <a:srgbClr val="0C234B"/>
                </a:solidFill>
                <a:latin typeface="Times New Roman"/>
                <a:cs typeface="Times New Roman"/>
                <a:hlinkClick r:id="rId2"/>
              </a:rPr>
              <a:t>lcoppola@obgyn.arizona.edu</a:t>
            </a:r>
            <a:endParaRPr lang="en-US" sz="2500" dirty="0">
              <a:solidFill>
                <a:srgbClr val="0C234B"/>
              </a:solidFill>
              <a:latin typeface="Times New Roman"/>
              <a:cs typeface="Times New Roman"/>
            </a:endParaRPr>
          </a:p>
          <a:p>
            <a:pPr marL="12700">
              <a:lnSpc>
                <a:spcPct val="100000"/>
              </a:lnSpc>
              <a:spcBef>
                <a:spcPts val="100"/>
              </a:spcBef>
            </a:pPr>
            <a:r>
              <a:rPr lang="en-US" sz="2500" dirty="0">
                <a:solidFill>
                  <a:srgbClr val="0C234B"/>
                </a:solidFill>
                <a:latin typeface="Times New Roman"/>
                <a:cs typeface="Times New Roman"/>
                <a:hlinkClick r:id="rId3"/>
              </a:rPr>
              <a:t>soniag@obgyn.arizona.edu</a:t>
            </a:r>
            <a:r>
              <a:rPr lang="en-US" sz="2500" dirty="0">
                <a:solidFill>
                  <a:srgbClr val="0C234B"/>
                </a:solidFill>
                <a:latin typeface="Times New Roman"/>
                <a:cs typeface="Times New Roman"/>
              </a:rPr>
              <a:t> </a:t>
            </a:r>
            <a:endParaRPr sz="2500" dirty="0">
              <a:solidFill>
                <a:srgbClr val="0C234B"/>
              </a:solidFill>
              <a:latin typeface="Times New Roman"/>
              <a:cs typeface="Times New Roman"/>
            </a:endParaRPr>
          </a:p>
        </p:txBody>
      </p:sp>
      <p:sp>
        <p:nvSpPr>
          <p:cNvPr id="15" name="object 3">
            <a:extLst>
              <a:ext uri="{FF2B5EF4-FFF2-40B4-BE49-F238E27FC236}">
                <a16:creationId xmlns:a16="http://schemas.microsoft.com/office/drawing/2014/main" id="{51441BAE-B0CE-8D48-9EA3-9A2B99D4DB3B}"/>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3" name="Picture 2" descr="A cactus in a desert&#10;&#10;Description automatically generated">
            <a:extLst>
              <a:ext uri="{FF2B5EF4-FFF2-40B4-BE49-F238E27FC236}">
                <a16:creationId xmlns:a16="http://schemas.microsoft.com/office/drawing/2014/main" id="{C1C7E997-7747-4742-9FDD-604C06A93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813040"/>
            <a:ext cx="6327140" cy="84220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4" name="Picture 3">
            <a:extLst>
              <a:ext uri="{FF2B5EF4-FFF2-40B4-BE49-F238E27FC236}">
                <a16:creationId xmlns:a16="http://schemas.microsoft.com/office/drawing/2014/main" id="{A1F82975-F640-1677-AA91-860F31D8AF85}"/>
              </a:ext>
            </a:extLst>
          </p:cNvPr>
          <p:cNvPicPr>
            <a:picLocks noChangeAspect="1"/>
          </p:cNvPicPr>
          <p:nvPr/>
        </p:nvPicPr>
        <p:blipFill rotWithShape="1">
          <a:blip r:embed="rId2">
            <a:extLst>
              <a:ext uri="{28A0092B-C50C-407E-A947-70E740481C1C}">
                <a14:useLocalDpi xmlns:a14="http://schemas.microsoft.com/office/drawing/2010/main" val="0"/>
              </a:ext>
            </a:extLst>
          </a:blip>
          <a:srcRect b="26183"/>
          <a:stretch/>
        </p:blipFill>
        <p:spPr>
          <a:xfrm>
            <a:off x="-1" y="0"/>
            <a:ext cx="18731883" cy="8039100"/>
          </a:xfrm>
          <a:prstGeom prst="rect">
            <a:avLst/>
          </a:prstGeom>
        </p:spPr>
      </p:pic>
      <p:sp>
        <p:nvSpPr>
          <p:cNvPr id="2" name="Rectangle 1">
            <a:extLst>
              <a:ext uri="{FF2B5EF4-FFF2-40B4-BE49-F238E27FC236}">
                <a16:creationId xmlns:a16="http://schemas.microsoft.com/office/drawing/2014/main" id="{AC616FF0-E847-CEFD-D002-A02DCA3A24D5}"/>
              </a:ext>
            </a:extLst>
          </p:cNvPr>
          <p:cNvSpPr/>
          <p:nvPr/>
        </p:nvSpPr>
        <p:spPr>
          <a:xfrm>
            <a:off x="762000" y="8496300"/>
            <a:ext cx="3733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9"/>
          <p:cNvSpPr txBox="1">
            <a:spLocks noGrp="1"/>
          </p:cNvSpPr>
          <p:nvPr>
            <p:ph type="title" idx="4294967295"/>
          </p:nvPr>
        </p:nvSpPr>
        <p:spPr>
          <a:xfrm>
            <a:off x="-304800" y="7754143"/>
            <a:ext cx="16040100" cy="2093913"/>
          </a:xfrm>
          <a:prstGeom prst="rect">
            <a:avLst/>
          </a:prstGeom>
        </p:spPr>
        <p:txBody>
          <a:bodyPr vert="horz" wrap="square" lIns="0" tIns="168275" rIns="0" bIns="0" rtlCol="0">
            <a:noAutofit/>
          </a:bodyPr>
          <a:lstStyle/>
          <a:p>
            <a:pPr marL="12700" marR="5080" algn="ctr">
              <a:lnSpc>
                <a:spcPts val="14960"/>
              </a:lnSpc>
              <a:spcBef>
                <a:spcPts val="1325"/>
              </a:spcBef>
            </a:pPr>
            <a:r>
              <a:rPr lang="en-US" sz="6000" b="0" dirty="0">
                <a:solidFill>
                  <a:srgbClr val="0C234B"/>
                </a:solidFill>
                <a:latin typeface="Times New Roman" panose="02020603050405020304" pitchFamily="18" charset="0"/>
                <a:cs typeface="Times New Roman" panose="02020603050405020304" pitchFamily="18" charset="0"/>
              </a:rPr>
              <a:t>Banner University Medical Center Tucson</a:t>
            </a:r>
            <a:endParaRPr sz="6000" dirty="0">
              <a:solidFill>
                <a:srgbClr val="0C234B"/>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581400" y="281330"/>
            <a:ext cx="13164438" cy="2819400"/>
          </a:xfrm>
          <a:prstGeom prst="rect">
            <a:avLst/>
          </a:prstGeom>
        </p:spPr>
        <p:txBody>
          <a:bodyPr vert="horz" wrap="square" lIns="0" tIns="151130" rIns="0" bIns="0" rtlCol="0">
            <a:noAutofit/>
          </a:bodyPr>
          <a:lstStyle/>
          <a:p>
            <a:pPr marL="12700" marR="5080">
              <a:lnSpc>
                <a:spcPts val="10410"/>
              </a:lnSpc>
              <a:spcBef>
                <a:spcPts val="1190"/>
              </a:spcBef>
            </a:pPr>
            <a:r>
              <a:rPr lang="en-US" sz="4800" dirty="0">
                <a:solidFill>
                  <a:srgbClr val="0C234B"/>
                </a:solidFill>
                <a:latin typeface="Times New Roman" panose="02020603050405020304" pitchFamily="18" charset="0"/>
                <a:cs typeface="Times New Roman" panose="02020603050405020304" pitchFamily="18" charset="0"/>
              </a:rPr>
              <a:t>Banner University Medical Center Labor &amp; Delivery </a:t>
            </a:r>
            <a:endParaRPr sz="4800" dirty="0">
              <a:solidFill>
                <a:srgbClr val="0C234B"/>
              </a:solidFill>
              <a:latin typeface="Times New Roman" panose="02020603050405020304" pitchFamily="18" charset="0"/>
              <a:cs typeface="Times New Roman" panose="02020603050405020304" pitchFamily="18" charset="0"/>
            </a:endParaRPr>
          </a:p>
        </p:txBody>
      </p:sp>
      <p:sp>
        <p:nvSpPr>
          <p:cNvPr id="11" name="object 11"/>
          <p:cNvSpPr txBox="1"/>
          <p:nvPr/>
        </p:nvSpPr>
        <p:spPr>
          <a:xfrm>
            <a:off x="1153707" y="1208430"/>
            <a:ext cx="276860" cy="482600"/>
          </a:xfrm>
          <a:prstGeom prst="rect">
            <a:avLst/>
          </a:prstGeom>
        </p:spPr>
        <p:txBody>
          <a:bodyPr vert="horz" wrap="square" lIns="0" tIns="12700" rIns="0" bIns="0" rtlCol="0">
            <a:spAutoFit/>
          </a:bodyPr>
          <a:lstStyle/>
          <a:p>
            <a:pPr marL="12700">
              <a:lnSpc>
                <a:spcPct val="100000"/>
              </a:lnSpc>
              <a:spcBef>
                <a:spcPts val="100"/>
              </a:spcBef>
            </a:pPr>
            <a:r>
              <a:rPr sz="3000" b="1" spc="-190" dirty="0">
                <a:solidFill>
                  <a:srgbClr val="FAFAFA"/>
                </a:solidFill>
                <a:latin typeface="Times New Roman"/>
                <a:cs typeface="Times New Roman"/>
              </a:rPr>
              <a:t>V</a:t>
            </a:r>
            <a:endParaRPr sz="3000">
              <a:latin typeface="Times New Roman"/>
              <a:cs typeface="Times New Roman"/>
            </a:endParaRPr>
          </a:p>
        </p:txBody>
      </p:sp>
      <p:sp>
        <p:nvSpPr>
          <p:cNvPr id="37" name="object 12">
            <a:extLst>
              <a:ext uri="{FF2B5EF4-FFF2-40B4-BE49-F238E27FC236}">
                <a16:creationId xmlns:a16="http://schemas.microsoft.com/office/drawing/2014/main" id="{EF9B3958-4E99-7546-B164-DC7FAD5F6F97}"/>
              </a:ext>
            </a:extLst>
          </p:cNvPr>
          <p:cNvSpPr txBox="1"/>
          <p:nvPr/>
        </p:nvSpPr>
        <p:spPr>
          <a:xfrm>
            <a:off x="993768" y="3543301"/>
            <a:ext cx="246221" cy="5728166"/>
          </a:xfrm>
          <a:prstGeom prst="rect">
            <a:avLst/>
          </a:prstGeom>
        </p:spPr>
        <p:txBody>
          <a:bodyPr vert="vert270" wrap="square" lIns="0" tIns="8890" rIns="0" bIns="0" rtlCol="0">
            <a:noAutofit/>
          </a:bodyPr>
          <a:lstStyle/>
          <a:p>
            <a:pPr marL="12700">
              <a:lnSpc>
                <a:spcPct val="100000"/>
              </a:lnSpc>
              <a:spcBef>
                <a:spcPts val="70"/>
              </a:spcBef>
            </a:pPr>
            <a:r>
              <a:rPr lang="en-US" sz="1600" dirty="0">
                <a:solidFill>
                  <a:srgbClr val="0C234A"/>
                </a:solidFill>
                <a:cs typeface="Calibri" panose="020F0502020204030204" pitchFamily="34" charset="0"/>
              </a:rPr>
              <a:t>MFM FELLOWSHIP</a:t>
            </a:r>
            <a:r>
              <a:rPr sz="1600" dirty="0">
                <a:solidFill>
                  <a:srgbClr val="0C234A"/>
                </a:solidFill>
                <a:cs typeface="Calibri" panose="020F0502020204030204" pitchFamily="34" charset="0"/>
              </a:rPr>
              <a:t>| </a:t>
            </a:r>
            <a:r>
              <a:rPr lang="en-US" sz="1600" dirty="0">
                <a:solidFill>
                  <a:srgbClr val="0C234A"/>
                </a:solidFill>
                <a:cs typeface="Calibri" panose="020F0502020204030204" pitchFamily="34" charset="0"/>
              </a:rPr>
              <a:t>THE UNIVERSITY OF ARIZONA</a:t>
            </a:r>
            <a:endParaRPr sz="1600" dirty="0">
              <a:cs typeface="Calibri" panose="020F0502020204030204" pitchFamily="34" charset="0"/>
            </a:endParaRPr>
          </a:p>
        </p:txBody>
      </p:sp>
      <p:pic>
        <p:nvPicPr>
          <p:cNvPr id="12" name="Picture 11">
            <a:extLst>
              <a:ext uri="{FF2B5EF4-FFF2-40B4-BE49-F238E27FC236}">
                <a16:creationId xmlns:a16="http://schemas.microsoft.com/office/drawing/2014/main" id="{72A16309-D933-B4A4-09C9-83C25A4A1A9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76400" y="3924300"/>
            <a:ext cx="8801101" cy="5867400"/>
          </a:xfrm>
          <a:prstGeom prst="rect">
            <a:avLst/>
          </a:prstGeom>
        </p:spPr>
      </p:pic>
      <p:pic>
        <p:nvPicPr>
          <p:cNvPr id="13" name="Picture 12">
            <a:extLst>
              <a:ext uri="{FF2B5EF4-FFF2-40B4-BE49-F238E27FC236}">
                <a16:creationId xmlns:a16="http://schemas.microsoft.com/office/drawing/2014/main" id="{D33CE77E-BB91-AEEF-A2B6-D777FC5553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57118" y="1921905"/>
            <a:ext cx="8291513" cy="55276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64A5A3F-6D0C-8C42-8E83-2327B1EE3066}"/>
              </a:ext>
            </a:extLst>
          </p:cNvPr>
          <p:cNvCxnSpPr/>
          <p:nvPr/>
        </p:nvCxnSpPr>
        <p:spPr>
          <a:xfrm>
            <a:off x="10972800" y="4305300"/>
            <a:ext cx="4800600" cy="0"/>
          </a:xfrm>
          <a:prstGeom prst="line">
            <a:avLst/>
          </a:prstGeom>
          <a:ln>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60624D1-5873-F248-A1EB-986C05C2EACE}"/>
              </a:ext>
            </a:extLst>
          </p:cNvPr>
          <p:cNvSpPr txBox="1"/>
          <p:nvPr/>
        </p:nvSpPr>
        <p:spPr>
          <a:xfrm>
            <a:off x="10972800" y="3311485"/>
            <a:ext cx="4800600" cy="923330"/>
          </a:xfrm>
          <a:prstGeom prst="rect">
            <a:avLst/>
          </a:prstGeom>
          <a:noFill/>
        </p:spPr>
        <p:txBody>
          <a:bodyPr wrap="square">
            <a:spAutoFit/>
          </a:bodyPr>
          <a:lstStyle/>
          <a:p>
            <a:pPr algn="ctr"/>
            <a:r>
              <a:rPr lang="en-US" sz="5400" spc="-235" dirty="0">
                <a:solidFill>
                  <a:srgbClr val="0C234B"/>
                </a:solidFill>
                <a:latin typeface="Times New Roman" panose="02020603050405020304" pitchFamily="18" charset="0"/>
                <a:cs typeface="Times New Roman" panose="02020603050405020304" pitchFamily="18" charset="0"/>
              </a:rPr>
              <a:t>Obstetric Volume</a:t>
            </a:r>
            <a:endParaRPr lang="en-US" sz="5400" dirty="0"/>
          </a:p>
        </p:txBody>
      </p:sp>
      <p:sp>
        <p:nvSpPr>
          <p:cNvPr id="5" name="TextBox 4">
            <a:extLst>
              <a:ext uri="{FF2B5EF4-FFF2-40B4-BE49-F238E27FC236}">
                <a16:creationId xmlns:a16="http://schemas.microsoft.com/office/drawing/2014/main" id="{00BC1B34-1DF6-684F-9F87-A9CF8AEFF506}"/>
              </a:ext>
            </a:extLst>
          </p:cNvPr>
          <p:cNvSpPr txBox="1"/>
          <p:nvPr/>
        </p:nvSpPr>
        <p:spPr>
          <a:xfrm>
            <a:off x="4191000" y="3141703"/>
            <a:ext cx="9372600" cy="369332"/>
          </a:xfrm>
          <a:prstGeom prst="rect">
            <a:avLst/>
          </a:prstGeom>
          <a:noFill/>
        </p:spPr>
        <p:txBody>
          <a:bodyPr wrap="square">
            <a:spAutoFit/>
          </a:bodyPr>
          <a:lstStyle/>
          <a:p>
            <a:r>
              <a:rPr lang="en-US" spc="-235" dirty="0">
                <a:solidFill>
                  <a:srgbClr val="0C234B"/>
                </a:solidFill>
                <a:latin typeface="Times New Roman" panose="02020603050405020304" pitchFamily="18" charset="0"/>
                <a:cs typeface="Times New Roman" panose="02020603050405020304" pitchFamily="18" charset="0"/>
              </a:rPr>
              <a:t>O</a:t>
            </a:r>
            <a:endParaRPr lang="en-US" dirty="0"/>
          </a:p>
        </p:txBody>
      </p:sp>
      <p:sp>
        <p:nvSpPr>
          <p:cNvPr id="6" name="AutoShape 2" descr="6 Different Types of Delivery Methods You Must Know">
            <a:extLst>
              <a:ext uri="{FF2B5EF4-FFF2-40B4-BE49-F238E27FC236}">
                <a16:creationId xmlns:a16="http://schemas.microsoft.com/office/drawing/2014/main" id="{EB4E2B51-2AD9-A846-9F1C-A785E7794C84}"/>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6 Different Types of Delivery Methods You Must Know">
            <a:extLst>
              <a:ext uri="{FF2B5EF4-FFF2-40B4-BE49-F238E27FC236}">
                <a16:creationId xmlns:a16="http://schemas.microsoft.com/office/drawing/2014/main" id="{36347EAD-C8D2-144A-A777-0A2B9B77144C}"/>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6 Different Types of Delivery Methods You Must Know">
            <a:extLst>
              <a:ext uri="{FF2B5EF4-FFF2-40B4-BE49-F238E27FC236}">
                <a16:creationId xmlns:a16="http://schemas.microsoft.com/office/drawing/2014/main" id="{2F08E407-899D-8946-9A7B-CCBBB026D581}"/>
              </a:ext>
            </a:extLst>
          </p:cNvPr>
          <p:cNvSpPr>
            <a:spLocks noChangeAspect="1" noChangeArrowheads="1"/>
          </p:cNvSpPr>
          <p:nvPr/>
        </p:nvSpPr>
        <p:spPr bwMode="auto">
          <a:xfrm>
            <a:off x="4800600" y="800100"/>
            <a:ext cx="4800600" cy="4800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6 Different Types of Delivery Methods You Must Know">
            <a:extLst>
              <a:ext uri="{FF2B5EF4-FFF2-40B4-BE49-F238E27FC236}">
                <a16:creationId xmlns:a16="http://schemas.microsoft.com/office/drawing/2014/main" id="{FC7394FA-8CFD-7341-9C4F-3C3874B3FF2E}"/>
              </a:ext>
            </a:extLst>
          </p:cNvPr>
          <p:cNvSpPr>
            <a:spLocks noChangeAspect="1" noChangeArrowheads="1"/>
          </p:cNvSpPr>
          <p:nvPr/>
        </p:nvSpPr>
        <p:spPr bwMode="auto">
          <a:xfrm>
            <a:off x="9296400" y="529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baby being held by hands&#10;&#10;Description automatically generated">
            <a:extLst>
              <a:ext uri="{FF2B5EF4-FFF2-40B4-BE49-F238E27FC236}">
                <a16:creationId xmlns:a16="http://schemas.microsoft.com/office/drawing/2014/main" id="{A57F041D-FAD4-3641-B430-C5659940E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268" y="2590800"/>
            <a:ext cx="7858213" cy="4800600"/>
          </a:xfrm>
          <a:prstGeom prst="rect">
            <a:avLst/>
          </a:prstGeom>
        </p:spPr>
      </p:pic>
      <p:sp>
        <p:nvSpPr>
          <p:cNvPr id="12" name="TextBox 11">
            <a:extLst>
              <a:ext uri="{FF2B5EF4-FFF2-40B4-BE49-F238E27FC236}">
                <a16:creationId xmlns:a16="http://schemas.microsoft.com/office/drawing/2014/main" id="{49E705B2-6D3E-8447-91A9-4EF31D602F63}"/>
              </a:ext>
            </a:extLst>
          </p:cNvPr>
          <p:cNvSpPr txBox="1"/>
          <p:nvPr/>
        </p:nvSpPr>
        <p:spPr>
          <a:xfrm>
            <a:off x="10210800" y="4515269"/>
            <a:ext cx="6324600" cy="1754326"/>
          </a:xfrm>
          <a:prstGeom prst="rect">
            <a:avLst/>
          </a:prstGeom>
          <a:noFill/>
        </p:spPr>
        <p:txBody>
          <a:bodyPr wrap="square" rtlCol="0">
            <a:spAutoFit/>
          </a:bodyPr>
          <a:lstStyle/>
          <a:p>
            <a:pPr algn="ctr"/>
            <a:r>
              <a:rPr lang="en-US" sz="3600" dirty="0"/>
              <a:t>250 deliveries / month</a:t>
            </a:r>
          </a:p>
          <a:p>
            <a:pPr algn="ctr"/>
            <a:r>
              <a:rPr lang="en-US" sz="3600" dirty="0"/>
              <a:t>6% increase / year since 2019</a:t>
            </a:r>
          </a:p>
          <a:p>
            <a:pPr algn="ctr"/>
            <a:r>
              <a:rPr lang="en-US" sz="3600" dirty="0"/>
              <a:t>Facility capacity of 3300 / year</a:t>
            </a:r>
          </a:p>
        </p:txBody>
      </p:sp>
    </p:spTree>
    <p:extLst>
      <p:ext uri="{BB962C8B-B14F-4D97-AF65-F5344CB8AC3E}">
        <p14:creationId xmlns:p14="http://schemas.microsoft.com/office/powerpoint/2010/main" val="4083969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website&#10;&#10;Description automatically generated">
            <a:extLst>
              <a:ext uri="{FF2B5EF4-FFF2-40B4-BE49-F238E27FC236}">
                <a16:creationId xmlns:a16="http://schemas.microsoft.com/office/drawing/2014/main" id="{2D441B0B-2E74-C145-8CBA-6D0D89CD5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168400"/>
            <a:ext cx="6146800" cy="7950200"/>
          </a:xfrm>
          <a:prstGeom prst="rect">
            <a:avLst/>
          </a:prstGeom>
        </p:spPr>
      </p:pic>
      <p:sp>
        <p:nvSpPr>
          <p:cNvPr id="5" name="TextBox 4">
            <a:extLst>
              <a:ext uri="{FF2B5EF4-FFF2-40B4-BE49-F238E27FC236}">
                <a16:creationId xmlns:a16="http://schemas.microsoft.com/office/drawing/2014/main" id="{9D61D447-0D2B-D544-8217-7DC37F8D7FD3}"/>
              </a:ext>
            </a:extLst>
          </p:cNvPr>
          <p:cNvSpPr txBox="1"/>
          <p:nvPr/>
        </p:nvSpPr>
        <p:spPr>
          <a:xfrm>
            <a:off x="10134600" y="1168400"/>
            <a:ext cx="7772400" cy="7848302"/>
          </a:xfrm>
          <a:prstGeom prst="rect">
            <a:avLst/>
          </a:prstGeom>
          <a:noFill/>
        </p:spPr>
        <p:txBody>
          <a:bodyPr wrap="square">
            <a:spAutoFit/>
          </a:bodyPr>
          <a:lstStyle/>
          <a:p>
            <a:r>
              <a:rPr lang="en-US" sz="3600" b="1" i="0" dirty="0">
                <a:solidFill>
                  <a:srgbClr val="0C234B"/>
                </a:solidFill>
                <a:effectLst/>
                <a:latin typeface="KyrialSansPro"/>
              </a:rPr>
              <a:t>Fetal Surgery Multidisciplinary Team</a:t>
            </a:r>
          </a:p>
          <a:p>
            <a:pPr marL="285750" indent="-285750">
              <a:buFont typeface="Arial" panose="020B0604020202020204" pitchFamily="34" charset="0"/>
              <a:buChar char="•"/>
            </a:pPr>
            <a:r>
              <a:rPr lang="en-US" sz="3600" b="0" i="0" dirty="0">
                <a:solidFill>
                  <a:srgbClr val="0C234B"/>
                </a:solidFill>
                <a:effectLst/>
                <a:latin typeface="KyrialSansPro"/>
              </a:rPr>
              <a:t>Fetal/Pediatric surgeon</a:t>
            </a:r>
          </a:p>
          <a:p>
            <a:pPr marL="285750" indent="-285750">
              <a:buFont typeface="Arial" panose="020B0604020202020204" pitchFamily="34" charset="0"/>
              <a:buChar char="•"/>
            </a:pPr>
            <a:r>
              <a:rPr lang="en-US" sz="3600" dirty="0">
                <a:solidFill>
                  <a:srgbClr val="0C234B"/>
                </a:solidFill>
                <a:latin typeface="KyrialSansPro"/>
              </a:rPr>
              <a:t>M</a:t>
            </a:r>
            <a:r>
              <a:rPr lang="en-US" sz="3600" b="0" i="0" dirty="0">
                <a:solidFill>
                  <a:srgbClr val="0C234B"/>
                </a:solidFill>
                <a:effectLst/>
                <a:latin typeface="KyrialSansPro"/>
              </a:rPr>
              <a:t>aternal fetal medicine specialist</a:t>
            </a:r>
          </a:p>
          <a:p>
            <a:pPr marL="285750" indent="-285750">
              <a:buFont typeface="Arial" panose="020B0604020202020204" pitchFamily="34" charset="0"/>
              <a:buChar char="•"/>
            </a:pPr>
            <a:r>
              <a:rPr lang="en-US" sz="3600" dirty="0">
                <a:solidFill>
                  <a:srgbClr val="0C234B"/>
                </a:solidFill>
                <a:latin typeface="KyrialSansPro"/>
              </a:rPr>
              <a:t>N</a:t>
            </a:r>
            <a:r>
              <a:rPr lang="en-US" sz="3600" b="0" i="0" dirty="0">
                <a:solidFill>
                  <a:srgbClr val="0C234B"/>
                </a:solidFill>
                <a:effectLst/>
                <a:latin typeface="KyrialSansPro"/>
              </a:rPr>
              <a:t>eonatologist</a:t>
            </a:r>
          </a:p>
          <a:p>
            <a:pPr marL="285750" indent="-285750">
              <a:buFont typeface="Arial" panose="020B0604020202020204" pitchFamily="34" charset="0"/>
              <a:buChar char="•"/>
            </a:pPr>
            <a:r>
              <a:rPr lang="en-US" sz="3600" b="0" i="0" dirty="0">
                <a:solidFill>
                  <a:srgbClr val="0C234B"/>
                </a:solidFill>
                <a:effectLst/>
                <a:latin typeface="KyrialSansPro"/>
              </a:rPr>
              <a:t>Genetic counselor</a:t>
            </a:r>
          </a:p>
          <a:p>
            <a:pPr marL="285750" indent="-285750">
              <a:buFont typeface="Arial" panose="020B0604020202020204" pitchFamily="34" charset="0"/>
              <a:buChar char="•"/>
            </a:pPr>
            <a:r>
              <a:rPr lang="en-US" sz="3600" dirty="0">
                <a:solidFill>
                  <a:srgbClr val="0C234B"/>
                </a:solidFill>
                <a:latin typeface="KyrialSansPro"/>
              </a:rPr>
              <a:t>S</a:t>
            </a:r>
            <a:r>
              <a:rPr lang="en-US" sz="3600" b="0" i="0" dirty="0">
                <a:solidFill>
                  <a:srgbClr val="0C234B"/>
                </a:solidFill>
                <a:effectLst/>
                <a:latin typeface="KyrialSansPro"/>
              </a:rPr>
              <a:t>ocial worker</a:t>
            </a:r>
            <a:endParaRPr lang="en-US" sz="3600" dirty="0">
              <a:solidFill>
                <a:srgbClr val="0C234B"/>
              </a:solidFill>
              <a:latin typeface="KyrialSansPro"/>
            </a:endParaRPr>
          </a:p>
          <a:p>
            <a:pPr marL="285750" indent="-285750">
              <a:buFont typeface="Arial" panose="020B0604020202020204" pitchFamily="34" charset="0"/>
              <a:buChar char="•"/>
            </a:pPr>
            <a:r>
              <a:rPr lang="en-US" sz="3600" b="0" i="0" dirty="0">
                <a:solidFill>
                  <a:srgbClr val="0C234B"/>
                </a:solidFill>
                <a:effectLst/>
                <a:latin typeface="KyrialSansPro"/>
              </a:rPr>
              <a:t>Nurse practitioner</a:t>
            </a:r>
          </a:p>
          <a:p>
            <a:pPr marL="285750" indent="-285750">
              <a:buFont typeface="Arial" panose="020B0604020202020204" pitchFamily="34" charset="0"/>
              <a:buChar char="•"/>
            </a:pPr>
            <a:r>
              <a:rPr lang="en-US" sz="3600" dirty="0">
                <a:solidFill>
                  <a:srgbClr val="0C234B"/>
                </a:solidFill>
                <a:latin typeface="KyrialSansPro"/>
              </a:rPr>
              <a:t>Anesthesiologist</a:t>
            </a:r>
            <a:endParaRPr lang="en-US" sz="3600" b="0" i="0" dirty="0">
              <a:solidFill>
                <a:srgbClr val="0C234B"/>
              </a:solidFill>
              <a:effectLst/>
              <a:latin typeface="KyrialSansPro"/>
            </a:endParaRPr>
          </a:p>
          <a:p>
            <a:pPr marL="285750" indent="-285750">
              <a:buFont typeface="Arial" panose="020B0604020202020204" pitchFamily="34" charset="0"/>
              <a:buChar char="•"/>
            </a:pPr>
            <a:r>
              <a:rPr lang="en-US" sz="3600" b="0" i="0" dirty="0">
                <a:solidFill>
                  <a:srgbClr val="0C234B"/>
                </a:solidFill>
                <a:effectLst/>
                <a:latin typeface="KyrialSansPro"/>
              </a:rPr>
              <a:t>Pediatric/fetal subspecialists</a:t>
            </a:r>
          </a:p>
          <a:p>
            <a:pPr marL="742950" lvl="1" indent="-285750">
              <a:buFont typeface="Arial" panose="020B0604020202020204" pitchFamily="34" charset="0"/>
              <a:buChar char="•"/>
            </a:pPr>
            <a:r>
              <a:rPr lang="en-US" sz="3600" b="0" i="0" dirty="0">
                <a:solidFill>
                  <a:srgbClr val="0C234B"/>
                </a:solidFill>
                <a:effectLst/>
                <a:latin typeface="KyrialSansPro"/>
              </a:rPr>
              <a:t>Neurosurgery</a:t>
            </a:r>
          </a:p>
          <a:p>
            <a:pPr marL="742950" lvl="1" indent="-285750">
              <a:buFont typeface="Arial" panose="020B0604020202020204" pitchFamily="34" charset="0"/>
              <a:buChar char="•"/>
            </a:pPr>
            <a:r>
              <a:rPr lang="en-US" sz="3600" dirty="0">
                <a:solidFill>
                  <a:srgbClr val="0C234B"/>
                </a:solidFill>
                <a:latin typeface="KyrialSansPro"/>
              </a:rPr>
              <a:t>N</a:t>
            </a:r>
            <a:r>
              <a:rPr lang="en-US" sz="3600" b="0" i="0" dirty="0">
                <a:solidFill>
                  <a:srgbClr val="0C234B"/>
                </a:solidFill>
                <a:effectLst/>
                <a:latin typeface="KyrialSansPro"/>
              </a:rPr>
              <a:t>eurology</a:t>
            </a:r>
          </a:p>
          <a:p>
            <a:pPr marL="742950" lvl="1" indent="-285750">
              <a:buFont typeface="Arial" panose="020B0604020202020204" pitchFamily="34" charset="0"/>
              <a:buChar char="•"/>
            </a:pPr>
            <a:r>
              <a:rPr lang="en-US" sz="3600" dirty="0">
                <a:solidFill>
                  <a:srgbClr val="0C234B"/>
                </a:solidFill>
                <a:latin typeface="KyrialSansPro"/>
              </a:rPr>
              <a:t>N</a:t>
            </a:r>
            <a:r>
              <a:rPr lang="en-US" sz="3600" b="0" i="0" dirty="0">
                <a:solidFill>
                  <a:srgbClr val="0C234B"/>
                </a:solidFill>
                <a:effectLst/>
                <a:latin typeface="KyrialSansPro"/>
              </a:rPr>
              <a:t>ephrology</a:t>
            </a:r>
          </a:p>
          <a:p>
            <a:pPr marL="742950" lvl="1" indent="-285750">
              <a:buFont typeface="Arial" panose="020B0604020202020204" pitchFamily="34" charset="0"/>
              <a:buChar char="•"/>
            </a:pPr>
            <a:r>
              <a:rPr lang="en-US" sz="3600" dirty="0">
                <a:solidFill>
                  <a:srgbClr val="0C234B"/>
                </a:solidFill>
                <a:latin typeface="KyrialSansPro"/>
              </a:rPr>
              <a:t>C</a:t>
            </a:r>
            <a:r>
              <a:rPr lang="en-US" sz="3600" b="0" i="0" dirty="0">
                <a:solidFill>
                  <a:srgbClr val="0C234B"/>
                </a:solidFill>
                <a:effectLst/>
                <a:latin typeface="KyrialSansPro"/>
              </a:rPr>
              <a:t>ardiology</a:t>
            </a:r>
          </a:p>
          <a:p>
            <a:pPr marL="742950" lvl="1" indent="-285750">
              <a:buFont typeface="Arial" panose="020B0604020202020204" pitchFamily="34" charset="0"/>
              <a:buChar char="•"/>
            </a:pPr>
            <a:r>
              <a:rPr lang="en-US" sz="3600" dirty="0">
                <a:solidFill>
                  <a:srgbClr val="0C234B"/>
                </a:solidFill>
                <a:latin typeface="KyrialSansPro"/>
              </a:rPr>
              <a:t>R</a:t>
            </a:r>
            <a:r>
              <a:rPr lang="en-US" sz="3600" b="0" i="0" dirty="0">
                <a:solidFill>
                  <a:srgbClr val="0C234B"/>
                </a:solidFill>
                <a:effectLst/>
                <a:latin typeface="KyrialSansPro"/>
              </a:rPr>
              <a:t>adiology</a:t>
            </a:r>
            <a:endParaRPr lang="en-US" sz="3600" dirty="0">
              <a:solidFill>
                <a:srgbClr val="0C234B"/>
              </a:solidFill>
            </a:endParaRPr>
          </a:p>
        </p:txBody>
      </p:sp>
    </p:spTree>
    <p:extLst>
      <p:ext uri="{BB962C8B-B14F-4D97-AF65-F5344CB8AC3E}">
        <p14:creationId xmlns:p14="http://schemas.microsoft.com/office/powerpoint/2010/main" val="4235686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 name="Rectangle 1">
            <a:extLst>
              <a:ext uri="{FF2B5EF4-FFF2-40B4-BE49-F238E27FC236}">
                <a16:creationId xmlns:a16="http://schemas.microsoft.com/office/drawing/2014/main" id="{AC616FF0-E847-CEFD-D002-A02DCA3A24D5}"/>
              </a:ext>
            </a:extLst>
          </p:cNvPr>
          <p:cNvSpPr/>
          <p:nvPr/>
        </p:nvSpPr>
        <p:spPr>
          <a:xfrm>
            <a:off x="762000" y="8496300"/>
            <a:ext cx="3733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4" descr="A sign on the side of a building&#10;&#10;Description automatically generated">
            <a:extLst>
              <a:ext uri="{FF2B5EF4-FFF2-40B4-BE49-F238E27FC236}">
                <a16:creationId xmlns:a16="http://schemas.microsoft.com/office/drawing/2014/main" id="{A613FFF8-5DC0-A48F-8D9C-BF48729FB13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800" y="357884"/>
            <a:ext cx="13566928" cy="9571231"/>
          </a:xfrm>
          <a:prstGeom prst="rect">
            <a:avLst/>
          </a:prstGeom>
        </p:spPr>
      </p:pic>
    </p:spTree>
    <p:extLst>
      <p:ext uri="{BB962C8B-B14F-4D97-AF65-F5344CB8AC3E}">
        <p14:creationId xmlns:p14="http://schemas.microsoft.com/office/powerpoint/2010/main" val="3641448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 name="Rectangle 1">
            <a:extLst>
              <a:ext uri="{FF2B5EF4-FFF2-40B4-BE49-F238E27FC236}">
                <a16:creationId xmlns:a16="http://schemas.microsoft.com/office/drawing/2014/main" id="{AC616FF0-E847-CEFD-D002-A02DCA3A24D5}"/>
              </a:ext>
            </a:extLst>
          </p:cNvPr>
          <p:cNvSpPr/>
          <p:nvPr/>
        </p:nvSpPr>
        <p:spPr>
          <a:xfrm>
            <a:off x="762000" y="8496300"/>
            <a:ext cx="3733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0BBB3C-A624-769A-4AD5-81D882C3B6A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5910"/>
          <a:stretch/>
        </p:blipFill>
        <p:spPr>
          <a:xfrm>
            <a:off x="-1" y="-652453"/>
            <a:ext cx="18375165" cy="8691553"/>
          </a:xfrm>
          <a:prstGeom prst="rect">
            <a:avLst/>
          </a:prstGeom>
        </p:spPr>
      </p:pic>
      <p:sp>
        <p:nvSpPr>
          <p:cNvPr id="7" name="object 9">
            <a:extLst>
              <a:ext uri="{FF2B5EF4-FFF2-40B4-BE49-F238E27FC236}">
                <a16:creationId xmlns:a16="http://schemas.microsoft.com/office/drawing/2014/main" id="{2CCDAAF0-0436-B864-6451-1942CF6A4463}"/>
              </a:ext>
            </a:extLst>
          </p:cNvPr>
          <p:cNvSpPr txBox="1">
            <a:spLocks/>
          </p:cNvSpPr>
          <p:nvPr/>
        </p:nvSpPr>
        <p:spPr>
          <a:xfrm>
            <a:off x="-3035300" y="8283674"/>
            <a:ext cx="11328400"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lnSpc>
                <a:spcPts val="14960"/>
              </a:lnSpc>
              <a:spcBef>
                <a:spcPts val="1325"/>
              </a:spcBef>
            </a:pPr>
            <a:r>
              <a:rPr lang="en-US" sz="4000" kern="0" spc="-150" dirty="0">
                <a:solidFill>
                  <a:srgbClr val="0C234B"/>
                </a:solidFill>
                <a:latin typeface="Times New Roman" panose="02020603050405020304" pitchFamily="18" charset="0"/>
                <a:cs typeface="Times New Roman" panose="02020603050405020304" pitchFamily="18" charset="0"/>
              </a:rPr>
              <a:t>Maternal-Fetal Medicine</a:t>
            </a:r>
          </a:p>
        </p:txBody>
      </p:sp>
      <p:sp>
        <p:nvSpPr>
          <p:cNvPr id="8" name="object 9">
            <a:extLst>
              <a:ext uri="{FF2B5EF4-FFF2-40B4-BE49-F238E27FC236}">
                <a16:creationId xmlns:a16="http://schemas.microsoft.com/office/drawing/2014/main" id="{3C94D152-FC6A-A576-0BB5-BD3F5F279C55}"/>
              </a:ext>
            </a:extLst>
          </p:cNvPr>
          <p:cNvSpPr txBox="1">
            <a:spLocks/>
          </p:cNvSpPr>
          <p:nvPr/>
        </p:nvSpPr>
        <p:spPr>
          <a:xfrm>
            <a:off x="0" y="7372919"/>
            <a:ext cx="11328400"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lnSpc>
                <a:spcPts val="14960"/>
              </a:lnSpc>
              <a:spcBef>
                <a:spcPts val="1325"/>
              </a:spcBef>
            </a:pPr>
            <a:r>
              <a:rPr lang="en-US" sz="5400" kern="0" spc="-150" dirty="0">
                <a:solidFill>
                  <a:srgbClr val="0C234B"/>
                </a:solidFill>
                <a:latin typeface="Times New Roman" panose="02020603050405020304" pitchFamily="18" charset="0"/>
                <a:cs typeface="Times New Roman" panose="02020603050405020304" pitchFamily="18" charset="0"/>
              </a:rPr>
              <a:t>Department of Obstetrics and Gynecology </a:t>
            </a:r>
          </a:p>
        </p:txBody>
      </p:sp>
    </p:spTree>
    <p:extLst>
      <p:ext uri="{BB962C8B-B14F-4D97-AF65-F5344CB8AC3E}">
        <p14:creationId xmlns:p14="http://schemas.microsoft.com/office/powerpoint/2010/main" val="3070449968"/>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UArizona Professional</Template>
  <TotalTime>8351</TotalTime>
  <Words>1624</Words>
  <Application>Microsoft Office PowerPoint</Application>
  <PresentationFormat>Custom</PresentationFormat>
  <Paragraphs>274</Paragraphs>
  <Slides>37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KyrialSansPro</vt:lpstr>
      <vt:lpstr>proxima-nova</vt:lpstr>
      <vt:lpstr>Times New Roman</vt:lpstr>
      <vt:lpstr>UArizona Professional</vt:lpstr>
      <vt:lpstr>PowerPoint Presentation</vt:lpstr>
      <vt:lpstr>PowerPoint Presentation</vt:lpstr>
      <vt:lpstr>University of Arizona Core Values</vt:lpstr>
      <vt:lpstr>Banner University Medical Center Tucson</vt:lpstr>
      <vt:lpstr>Banner University Medical Center Labor &amp; Delivery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Maternal-Fetal Medicine Fellows</vt:lpstr>
      <vt:lpstr>PowerPoint Presentation</vt:lpstr>
      <vt:lpstr>PowerPoint Presentation</vt:lpstr>
      <vt:lpstr>PowerPoint Presentation</vt:lpstr>
      <vt:lpstr>PowerPoint Presentation</vt:lpstr>
      <vt:lpstr>Previous MFM Graduates</vt:lpstr>
      <vt:lpstr>PowerPoint Presentation</vt:lpstr>
      <vt:lpstr>Other Fellowship Faculty</vt:lpstr>
      <vt:lpstr>PowerPoint Presentation</vt:lpstr>
      <vt:lpstr>Our BUMC MFM Team!</vt:lpstr>
      <vt:lpstr>Our Specialty Clinics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commitment to your education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Ashley Scott</dc:creator>
  <cp:lastModifiedBy>Garcia, Sonia P - (soniag)</cp:lastModifiedBy>
  <cp:revision>41</cp:revision>
  <dcterms:created xsi:type="dcterms:W3CDTF">2021-02-11T20:10:20Z</dcterms:created>
  <dcterms:modified xsi:type="dcterms:W3CDTF">2024-07-30T22:40:55Z</dcterms:modified>
</cp:coreProperties>
</file>