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32"/>
  </p:notesMasterIdLst>
  <p:handoutMasterIdLst>
    <p:handoutMasterId r:id="rId33"/>
  </p:handoutMasterIdLst>
  <p:sldIdLst>
    <p:sldId id="405" r:id="rId2"/>
    <p:sldId id="397" r:id="rId3"/>
    <p:sldId id="406" r:id="rId4"/>
    <p:sldId id="370" r:id="rId5"/>
    <p:sldId id="371" r:id="rId6"/>
    <p:sldId id="415" r:id="rId7"/>
    <p:sldId id="431" r:id="rId8"/>
    <p:sldId id="396" r:id="rId9"/>
    <p:sldId id="421" r:id="rId10"/>
    <p:sldId id="408" r:id="rId11"/>
    <p:sldId id="409" r:id="rId12"/>
    <p:sldId id="410" r:id="rId13"/>
    <p:sldId id="428" r:id="rId14"/>
    <p:sldId id="429" r:id="rId15"/>
    <p:sldId id="411" r:id="rId16"/>
    <p:sldId id="426" r:id="rId17"/>
    <p:sldId id="412" r:id="rId18"/>
    <p:sldId id="402" r:id="rId19"/>
    <p:sldId id="423" r:id="rId20"/>
    <p:sldId id="420" r:id="rId21"/>
    <p:sldId id="416" r:id="rId22"/>
    <p:sldId id="413" r:id="rId23"/>
    <p:sldId id="414" r:id="rId24"/>
    <p:sldId id="417" r:id="rId25"/>
    <p:sldId id="432" r:id="rId26"/>
    <p:sldId id="422" r:id="rId27"/>
    <p:sldId id="386" r:id="rId28"/>
    <p:sldId id="407" r:id="rId29"/>
    <p:sldId id="393" r:id="rId30"/>
    <p:sldId id="419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0">
          <p15:clr>
            <a:srgbClr val="A4A3A4"/>
          </p15:clr>
        </p15:guide>
        <p15:guide id="2" pos="2211">
          <p15:clr>
            <a:srgbClr val="A4A3A4"/>
          </p15:clr>
        </p15:guide>
        <p15:guide id="3" orient="horz" pos="2927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9" autoAdjust="0"/>
    <p:restoredTop sz="92277" autoAdjust="0"/>
  </p:normalViewPr>
  <p:slideViewPr>
    <p:cSldViewPr>
      <p:cViewPr varScale="1">
        <p:scale>
          <a:sx n="107" d="100"/>
          <a:sy n="107" d="100"/>
        </p:scale>
        <p:origin x="113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94" y="-96"/>
      </p:cViewPr>
      <p:guideLst>
        <p:guide orient="horz" pos="2930"/>
        <p:guide pos="2211"/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681A6E17-5CC3-AF4A-9024-B48E1D8FEB4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523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855" tIns="46428" rIns="92855" bIns="4642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71E07A73-A667-914F-9441-36B9736B686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877" y="1"/>
            <a:ext cx="3037523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855" tIns="46428" rIns="92855" bIns="464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DBCC7206-D843-ED41-A374-29C2BC46088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5527"/>
            <a:ext cx="3037523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855" tIns="46428" rIns="92855" bIns="4642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25A09415-3A2A-1742-BEED-545AA1340BE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877" y="8855527"/>
            <a:ext cx="3037523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855" tIns="46428" rIns="92855" bIns="464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BBBAA30E-5F39-9A44-94E9-EC80A08473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135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050">
            <a:extLst>
              <a:ext uri="{FF2B5EF4-FFF2-40B4-BE49-F238E27FC236}">
                <a16:creationId xmlns:a16="http://schemas.microsoft.com/office/drawing/2014/main" id="{870E9CBC-30EF-E241-879A-143B840DE6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523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855" tIns="46428" rIns="92855" bIns="4642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2051">
            <a:extLst>
              <a:ext uri="{FF2B5EF4-FFF2-40B4-BE49-F238E27FC236}">
                <a16:creationId xmlns:a16="http://schemas.microsoft.com/office/drawing/2014/main" id="{1BE2E172-BA7A-8141-82F3-4D04B471BC1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2877" y="1"/>
            <a:ext cx="3037523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855" tIns="46428" rIns="92855" bIns="464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2052">
            <a:extLst>
              <a:ext uri="{FF2B5EF4-FFF2-40B4-BE49-F238E27FC236}">
                <a16:creationId xmlns:a16="http://schemas.microsoft.com/office/drawing/2014/main" id="{92D60CAB-39EA-DE47-8DDA-49D64F09167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3738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2053">
            <a:extLst>
              <a:ext uri="{FF2B5EF4-FFF2-40B4-BE49-F238E27FC236}">
                <a16:creationId xmlns:a16="http://schemas.microsoft.com/office/drawing/2014/main" id="{A9ECB452-4FC8-4146-A4FB-199F255AB0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354" y="4389703"/>
            <a:ext cx="5139692" cy="42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855" tIns="46428" rIns="92855" bIns="464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2054">
            <a:extLst>
              <a:ext uri="{FF2B5EF4-FFF2-40B4-BE49-F238E27FC236}">
                <a16:creationId xmlns:a16="http://schemas.microsoft.com/office/drawing/2014/main" id="{0177236E-9EBE-C64E-8327-7A73E855062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5527"/>
            <a:ext cx="3037523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855" tIns="46428" rIns="92855" bIns="4642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2055">
            <a:extLst>
              <a:ext uri="{FF2B5EF4-FFF2-40B4-BE49-F238E27FC236}">
                <a16:creationId xmlns:a16="http://schemas.microsoft.com/office/drawing/2014/main" id="{76788869-96C8-B049-B687-24AE64765E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877" y="8855527"/>
            <a:ext cx="3037523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855" tIns="46428" rIns="92855" bIns="464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EAC1EDF8-A21A-A244-BD83-8D4E906882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014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986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280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017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92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052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771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844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684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079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328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41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318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003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011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83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231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643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257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636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979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976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89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5">
            <a:extLst>
              <a:ext uri="{FF2B5EF4-FFF2-40B4-BE49-F238E27FC236}">
                <a16:creationId xmlns:a16="http://schemas.microsoft.com/office/drawing/2014/main" id="{842EAA7E-5266-384E-BC18-75E77507C1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582" indent="-228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234" indent="-228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885" indent="-228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537" indent="-228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CFA4027-F9C2-294D-A703-466B2F9924D7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E500080D-0554-8146-852E-728F4734BB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EA667F45-61B8-9D4A-8B02-65B51709FC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055">
            <a:extLst>
              <a:ext uri="{FF2B5EF4-FFF2-40B4-BE49-F238E27FC236}">
                <a16:creationId xmlns:a16="http://schemas.microsoft.com/office/drawing/2014/main" id="{9E5CD294-409A-4248-916F-C38775795E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582" indent="-228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234" indent="-228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885" indent="-228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537" indent="-228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06C9785-FEA8-1D4E-8170-09ABD15BD9D2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F5C6EEDD-C1EF-9A46-94D7-DD27956E36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5147EC9-E7FE-6C4B-9D43-0C15F52237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19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098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253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EDF8-A21A-A244-BD83-8D4E906882B4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55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herry picker">
            <a:extLst>
              <a:ext uri="{FF2B5EF4-FFF2-40B4-BE49-F238E27FC236}">
                <a16:creationId xmlns:a16="http://schemas.microsoft.com/office/drawing/2014/main" id="{8AFE7637-0BEE-3E45-B847-C001D8DE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1150" y="1228725"/>
            <a:ext cx="3333750" cy="4191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53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5DD240B-0955-BF4D-B7B9-CF214C3D04F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C89D3-ED14-4A42-99F1-BE68E7345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48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1600" y="76200"/>
            <a:ext cx="20828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0025" y="76200"/>
            <a:ext cx="60991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D16DE9-A6DF-C24C-A599-90D8BECCCC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5AE056-7D85-6C4B-878C-32F3225B5B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883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7ACF513F-0008-5743-8DCE-8B2949BB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0874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>
                <a:solidFill>
                  <a:srgbClr val="CCCCCC"/>
                </a:solidFill>
              </a:rPr>
              <a:t>25 June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1BE6E1-7A19-4847-A775-CC4746BE7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10874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300">
                <a:solidFill>
                  <a:srgbClr val="CCCCCC"/>
                </a:solidFill>
              </a:rPr>
              <a:t>26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4A6113-8AE4-BD48-841B-6182DCF47164}"/>
              </a:ext>
            </a:extLst>
          </p:cNvPr>
          <p:cNvSpPr txBox="1"/>
          <p:nvPr/>
        </p:nvSpPr>
        <p:spPr>
          <a:xfrm>
            <a:off x="3192463" y="1087438"/>
            <a:ext cx="1371600" cy="384175"/>
          </a:xfrm>
          <a:prstGeom prst="rect">
            <a:avLst/>
          </a:prstGeom>
          <a:noFill/>
        </p:spPr>
        <p:txBody>
          <a:bodyPr tIns="0" bIns="0" anchor="ctr"/>
          <a:lstStyle>
            <a:defPPr>
              <a:defRPr lang="en-US"/>
            </a:defPPr>
            <a:lvl1pPr>
              <a:defRPr sz="1300" b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B583092-FA6E-294F-9A40-6BB132ECC9F0}"/>
              </a:ext>
            </a:extLst>
          </p:cNvPr>
          <p:cNvSpPr txBox="1"/>
          <p:nvPr userDrawn="1"/>
        </p:nvSpPr>
        <p:spPr>
          <a:xfrm>
            <a:off x="4572000" y="1087438"/>
            <a:ext cx="1371600" cy="384175"/>
          </a:xfrm>
          <a:prstGeom prst="rect">
            <a:avLst/>
          </a:prstGeom>
          <a:noFill/>
        </p:spPr>
        <p:txBody>
          <a:bodyPr tIns="0" bIns="0" anchor="ctr"/>
          <a:lstStyle>
            <a:defPPr>
              <a:defRPr lang="en-US"/>
            </a:defPPr>
            <a:lvl1pPr lvl="0">
              <a:defRPr sz="1300" b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C8D985C-54D0-C84B-A574-694B5F83145E}"/>
              </a:ext>
            </a:extLst>
          </p:cNvPr>
          <p:cNvSpPr txBox="1"/>
          <p:nvPr/>
        </p:nvSpPr>
        <p:spPr>
          <a:xfrm>
            <a:off x="5972175" y="1087438"/>
            <a:ext cx="1371600" cy="384175"/>
          </a:xfrm>
          <a:prstGeom prst="rect">
            <a:avLst/>
          </a:prstGeom>
          <a:noFill/>
        </p:spPr>
        <p:txBody>
          <a:bodyPr tIns="0" bIns="0" anchor="ctr"/>
          <a:lstStyle>
            <a:defPPr>
              <a:defRPr lang="en-US"/>
            </a:defPPr>
            <a:lvl1pPr lvl="0">
              <a:defRPr sz="1300" b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1A230D-D97B-5043-ABB4-87E9E74E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10874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300">
                <a:solidFill>
                  <a:srgbClr val="CCCCCC"/>
                </a:solidFill>
              </a:rPr>
              <a:t>30/</a:t>
            </a:r>
            <a:r>
              <a:rPr lang="en-US" altLang="en-US" sz="1300"/>
              <a:t>1 July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BDCEAF4-5DC8-E647-B91E-0F14F1AF1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20018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D8AEABC-D102-B043-AE73-471F6B186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20018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4FD2022-5A65-6D4D-8026-596026DAC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63" y="20018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32D3C8D-C29D-6541-B2A8-A0577ADEB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018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9B22225-934A-0D49-B3A0-769A5B213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20018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685E58C-FA88-AE45-B512-F6028D678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20018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7/8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DB2BF18-840B-9A4E-A847-0EA002C80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29162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D27A42F-53B1-E141-A466-38CE0DA4B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29162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10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9907E27-94FF-EA46-91B0-1904864D3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63" y="29162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11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8BE7A2C-8389-B149-B545-4314AAEA1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9162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12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2ECC0F2-9F61-174C-AC39-B8A576088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29162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13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3C7490A-965C-994A-8E66-8ECBCB57F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29162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14/15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A41EF7E-28E1-D541-B976-A3596B576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38306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16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A220CC4-B872-4548-8E07-17C3980A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38306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17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E7FB1E-6D9E-7B46-94BE-52570D1E7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63" y="38306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18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B230FAE-65E4-1B4B-A8E5-77ECE2C79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306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19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F6F650-0FD9-EA4D-895F-247AF8077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38306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20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3D3A282-2A98-5240-AAFB-ADCD123F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38306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21/22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033BD9D-570D-644E-8BD8-7D7F70A0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47450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23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3AE9FE2-9396-8146-9F0A-065C3B283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47450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24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FD007E2-E0A5-E347-AF22-36AFF1DE1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63" y="47450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/>
              <a:t>25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AFC7A66-F39E-8F4E-A6CD-53D58E50D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7450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300">
                <a:solidFill>
                  <a:srgbClr val="7F7F7F"/>
                </a:solidFill>
              </a:rPr>
              <a:t>26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4BC3285-660B-844B-93AC-186608D47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4745038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300">
                <a:solidFill>
                  <a:srgbClr val="7F7F7F"/>
                </a:solidFill>
              </a:rPr>
              <a:t>27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E9F7392-A787-8240-B476-97B81BF403B7}"/>
              </a:ext>
            </a:extLst>
          </p:cNvPr>
          <p:cNvSpPr txBox="1"/>
          <p:nvPr/>
        </p:nvSpPr>
        <p:spPr>
          <a:xfrm>
            <a:off x="7369175" y="4745038"/>
            <a:ext cx="1371600" cy="384175"/>
          </a:xfrm>
          <a:prstGeom prst="rect">
            <a:avLst/>
          </a:prstGeom>
          <a:noFill/>
        </p:spPr>
        <p:txBody>
          <a:bodyPr tIns="0" bIns="0" anchor="ctr"/>
          <a:lstStyle>
            <a:defPPr>
              <a:defRPr lang="en-US"/>
            </a:defPPr>
            <a:lvl1pPr>
              <a:defRPr sz="1300" b="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28/29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963F033-F426-844B-99F4-257E719C1DED}"/>
              </a:ext>
            </a:extLst>
          </p:cNvPr>
          <p:cNvSpPr txBox="1"/>
          <p:nvPr/>
        </p:nvSpPr>
        <p:spPr>
          <a:xfrm>
            <a:off x="409575" y="5668963"/>
            <a:ext cx="1371600" cy="384175"/>
          </a:xfrm>
          <a:prstGeom prst="rect">
            <a:avLst/>
          </a:prstGeom>
          <a:noFill/>
        </p:spPr>
        <p:txBody>
          <a:bodyPr tIns="0" bIns="0" anchor="ctr"/>
          <a:lstStyle>
            <a:defPPr>
              <a:defRPr lang="en-US"/>
            </a:defPPr>
            <a:lvl1pPr lvl="0">
              <a:defRPr sz="1300" b="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DC087A6-BC4D-B54A-A4EF-4F5C9B08F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5668963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>
                <a:solidFill>
                  <a:srgbClr val="7F7F7F"/>
                </a:solidFill>
              </a:rPr>
              <a:t>31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37FCD80-5D10-3845-A80A-25F0C80B4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63" y="5668963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>
                <a:solidFill>
                  <a:srgbClr val="737373"/>
                </a:solidFill>
              </a:rPr>
              <a:t>1 August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A1A353F-1E1B-744D-8842-474A54607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68963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>
                <a:solidFill>
                  <a:srgbClr val="737373"/>
                </a:solidFill>
              </a:rPr>
              <a:t>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C5A0C56-080D-1648-8558-132CCF54C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5668963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>
                <a:solidFill>
                  <a:srgbClr val="737373"/>
                </a:solidFill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E7FD471-158E-3446-A1C9-19A64F616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5668963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300">
                <a:solidFill>
                  <a:srgbClr val="737373"/>
                </a:solidFill>
              </a:rPr>
              <a:t>4/5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7C48FAE-D03C-7042-B3B3-5C907BEFC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52400"/>
            <a:ext cx="8382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schemeClr val="accent1"/>
                </a:solidFill>
              </a:rPr>
              <a:t>july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3193" y="1371601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83081" y="1371601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3182113" y="1371601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4582929" y="1371601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5976052" y="1371601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2"/>
          <p:cNvSpPr>
            <a:spLocks noGrp="1"/>
          </p:cNvSpPr>
          <p:nvPr>
            <p:ph type="body" sz="quarter" idx="41"/>
          </p:nvPr>
        </p:nvSpPr>
        <p:spPr>
          <a:xfrm>
            <a:off x="7379209" y="1371601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3193" y="22860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783081" y="22860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3182113" y="22860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4582929" y="22860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5976052" y="22860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40"/>
          </p:nvPr>
        </p:nvSpPr>
        <p:spPr>
          <a:xfrm>
            <a:off x="7379209" y="22860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93193" y="32004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783081" y="32004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3182113" y="32004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4582929" y="32004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5976052" y="32004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7379209" y="32004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3193" y="41148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83081" y="41148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182113" y="41148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4582929" y="41148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5976052" y="41148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43"/>
          </p:nvPr>
        </p:nvSpPr>
        <p:spPr>
          <a:xfrm>
            <a:off x="7379209" y="41148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93193" y="50292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1783081" y="50292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3182113" y="50292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582929" y="50292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2"/>
          <p:cNvSpPr>
            <a:spLocks noGrp="1"/>
          </p:cNvSpPr>
          <p:nvPr>
            <p:ph type="body" sz="quarter" idx="38"/>
          </p:nvPr>
        </p:nvSpPr>
        <p:spPr>
          <a:xfrm>
            <a:off x="5976052" y="50292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44"/>
          </p:nvPr>
        </p:nvSpPr>
        <p:spPr>
          <a:xfrm>
            <a:off x="7379209" y="5029202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93193" y="5952746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783081" y="5952746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3182113" y="5952746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4582929" y="5952746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2"/>
          <p:cNvSpPr>
            <a:spLocks noGrp="1"/>
          </p:cNvSpPr>
          <p:nvPr>
            <p:ph type="body" sz="quarter" idx="39"/>
          </p:nvPr>
        </p:nvSpPr>
        <p:spPr>
          <a:xfrm>
            <a:off x="5976052" y="5952746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45"/>
          </p:nvPr>
        </p:nvSpPr>
        <p:spPr>
          <a:xfrm>
            <a:off x="7379209" y="5952746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Date Placeholder 1">
            <a:extLst>
              <a:ext uri="{FF2B5EF4-FFF2-40B4-BE49-F238E27FC236}">
                <a16:creationId xmlns:a16="http://schemas.microsoft.com/office/drawing/2014/main" id="{A9F6B27B-4B92-9A41-9AB0-8C7A8C9D8085}"/>
              </a:ext>
            </a:extLst>
          </p:cNvPr>
          <p:cNvSpPr>
            <a:spLocks noGrp="1"/>
          </p:cNvSpPr>
          <p:nvPr>
            <p:ph type="dt" sz="half" idx="46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CC9A40-5A99-F44D-9BE8-98386F21E64C}" type="datetimeFigureOut">
              <a:rPr lang="en-US"/>
              <a:pPr>
                <a:defRPr/>
              </a:pPr>
              <a:t>9/26/2018</a:t>
            </a:fld>
            <a:endParaRPr/>
          </a:p>
        </p:txBody>
      </p:sp>
      <p:sp>
        <p:nvSpPr>
          <p:cNvPr id="112" name="Footer Placeholder 2">
            <a:extLst>
              <a:ext uri="{FF2B5EF4-FFF2-40B4-BE49-F238E27FC236}">
                <a16:creationId xmlns:a16="http://schemas.microsoft.com/office/drawing/2014/main" id="{1EE4ECC5-EB0F-4447-BE5E-03222B48C283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13" name="Slide Number Placeholder 3">
            <a:extLst>
              <a:ext uri="{FF2B5EF4-FFF2-40B4-BE49-F238E27FC236}">
                <a16:creationId xmlns:a16="http://schemas.microsoft.com/office/drawing/2014/main" id="{3166F705-6BC0-3C4D-B37A-218F081F674F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>
            <a:lvl1pPr>
              <a:defRPr/>
            </a:lvl1pPr>
          </a:lstStyle>
          <a:p>
            <a:fld id="{BA1EBEE2-DED8-BF41-B48F-AD7BEE413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12115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D0E71C-EB0D-5147-8F9D-1D0594296D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E2419C-1F04-334D-9A13-4D64EA490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40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E39C5F-4903-8B42-A048-9C700F843D3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AD9810-9AAA-3B4B-B83C-08F202ED96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80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481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38481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1F6A5C-08F0-4B48-9C0D-614F3A83B1C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7A53BE-A07F-D442-9B02-9664E019AB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53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21012BE-61B7-CD4D-B03D-8BDF9F7C431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DFF92-D743-DF46-9CB2-511A68FE02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207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ACD8F5-1554-6944-82F3-78DC81892FA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827617-F6B8-624F-9C72-E8C0B8D748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31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C1F0216-C49C-054E-B108-F569217D0D4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AA2DF-B17C-BA4A-962A-0E714D247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37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B53880-BBE9-4A4F-AEEC-CC9B8D8F372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A92B6-2F19-414F-96BF-4D43948D94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11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A8752C-4ABE-3B42-8830-B832671B4B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8C1DB-EF9C-FB44-9898-866F9EF88D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06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324A737-A3F0-1E4B-8736-E5A790F42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5" y="0"/>
            <a:ext cx="600075" cy="5334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027" name="Picture 3" descr="Panorama footer">
            <a:extLst>
              <a:ext uri="{FF2B5EF4-FFF2-40B4-BE49-F238E27FC236}">
                <a16:creationId xmlns:a16="http://schemas.microsoft.com/office/drawing/2014/main" id="{E576F141-4D73-B146-9F8F-473D8A9D6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>
            <a:extLst>
              <a:ext uri="{FF2B5EF4-FFF2-40B4-BE49-F238E27FC236}">
                <a16:creationId xmlns:a16="http://schemas.microsoft.com/office/drawing/2014/main" id="{C97291CE-FF76-764D-8308-403B091664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848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84005" name="Rectangle 5">
            <a:extLst>
              <a:ext uri="{FF2B5EF4-FFF2-40B4-BE49-F238E27FC236}">
                <a16:creationId xmlns:a16="http://schemas.microsoft.com/office/drawing/2014/main" id="{AAF1861F-A56F-2F49-B324-20BDE23FC4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1525" y="55626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C75E4BD7-4987-8D4B-859F-B16C29BC485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07B682-77C1-484B-923E-0162047DC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543925" cy="5334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27B2CBC9-2207-554B-B96E-FDA176AA0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0025" y="76200"/>
            <a:ext cx="819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97962011-5BBC-BC4A-A5F1-F9224A4C8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9" descr="red-UA outline-rgb">
            <a:extLst>
              <a:ext uri="{FF2B5EF4-FFF2-40B4-BE49-F238E27FC236}">
                <a16:creationId xmlns:a16="http://schemas.microsoft.com/office/drawing/2014/main" id="{98FC7058-FF67-B645-967F-6EFDA9A9E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1" b="2420"/>
          <a:stretch>
            <a:fillRect/>
          </a:stretch>
        </p:blipFill>
        <p:spPr bwMode="auto">
          <a:xfrm>
            <a:off x="8615363" y="66675"/>
            <a:ext cx="4651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  <p:sldLayoutId id="2147484469" r:id="rId9"/>
    <p:sldLayoutId id="2147484470" r:id="rId10"/>
    <p:sldLayoutId id="2147484471" r:id="rId11"/>
    <p:sldLayoutId id="21474844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PowerPoint_Presentation.pptx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kmaxwell@obgyn.arizona.edu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hyperlink" Target="http://www.visittucson.org/things-to-do/hiking/tucson-mountains/" TargetMode="External"/><Relationship Id="rId7" Type="http://schemas.openxmlformats.org/officeDocument/2006/relationships/hyperlink" Target="http://www.visittucson.org/listings/The-Loop/24090/?fromMenu=0&amp;maxshow=10" TargetMode="Externa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visittucson.org/things-to-do/hiking/tortolita/" TargetMode="External"/><Relationship Id="rId11" Type="http://schemas.openxmlformats.org/officeDocument/2006/relationships/image" Target="../media/image38.png"/><Relationship Id="rId5" Type="http://schemas.openxmlformats.org/officeDocument/2006/relationships/hyperlink" Target="http://www.visittucson.org/things-to-do/hiking/santa-rita/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://www.visittucson.org/things-to-do/hiking/santa-catalina/" TargetMode="External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\\Fileserver\housestaff\Photos - staff\Logo\New Image.JPG">
            <a:extLst>
              <a:ext uri="{FF2B5EF4-FFF2-40B4-BE49-F238E27FC236}">
                <a16:creationId xmlns:a16="http://schemas.microsoft.com/office/drawing/2014/main" id="{26B3D089-46A9-8B46-ABE2-E69E0709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0"/>
            <a:ext cx="690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7B335D9C-664E-0044-90FB-AEBE95ACF7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85850" y="-152400"/>
            <a:ext cx="7143750" cy="2590800"/>
          </a:xfrm>
        </p:spPr>
        <p:txBody>
          <a:bodyPr/>
          <a:lstStyle/>
          <a:p>
            <a:pPr algn="ctr" eaLnBrk="1" hangingPunct="1"/>
            <a:r>
              <a:rPr lang="en-US" altLang="en-US" sz="3200" b="1" i="1" dirty="0">
                <a:solidFill>
                  <a:srgbClr val="CC0000"/>
                </a:solidFill>
              </a:rPr>
              <a:t>Banner - University Medical Center - Tucson</a:t>
            </a:r>
            <a:r>
              <a:rPr lang="en-US" altLang="en-US" b="1" i="1" dirty="0">
                <a:solidFill>
                  <a:srgbClr val="CC0000"/>
                </a:solidFill>
              </a:rPr>
              <a:t/>
            </a:r>
            <a:br>
              <a:rPr lang="en-US" altLang="en-US" b="1" i="1" dirty="0">
                <a:solidFill>
                  <a:srgbClr val="CC0000"/>
                </a:solidFill>
              </a:rPr>
            </a:br>
            <a:r>
              <a:rPr lang="en-US" altLang="en-US" b="1" i="1" dirty="0">
                <a:solidFill>
                  <a:srgbClr val="CC0000"/>
                </a:solidFill>
              </a:rPr>
              <a:t/>
            </a:r>
            <a:br>
              <a:rPr lang="en-US" altLang="en-US" b="1" i="1" dirty="0">
                <a:solidFill>
                  <a:srgbClr val="CC0000"/>
                </a:solidFill>
              </a:rPr>
            </a:br>
            <a:r>
              <a:rPr lang="en-US" altLang="en-US" b="1" i="1" dirty="0">
                <a:solidFill>
                  <a:srgbClr val="CC0000"/>
                </a:solidFill>
              </a:rPr>
              <a:t> </a:t>
            </a:r>
            <a:r>
              <a:rPr lang="en-US" altLang="en-US" sz="2400" b="1" i="1" dirty="0">
                <a:solidFill>
                  <a:srgbClr val="000099"/>
                </a:solidFill>
              </a:rPr>
              <a:t>Department of Obstetrics and Gynecology</a:t>
            </a:r>
            <a:r>
              <a:rPr lang="en-US" altLang="en-US" sz="2400" b="1" dirty="0">
                <a:solidFill>
                  <a:srgbClr val="000099"/>
                </a:solidFill>
              </a:rPr>
              <a:t> </a:t>
            </a:r>
            <a:br>
              <a:rPr lang="en-US" altLang="en-US" sz="2400" b="1" dirty="0">
                <a:solidFill>
                  <a:srgbClr val="000099"/>
                </a:solidFill>
              </a:rPr>
            </a:br>
            <a:r>
              <a:rPr lang="en-US" altLang="en-US" sz="2400" b="1" i="1" dirty="0">
                <a:solidFill>
                  <a:srgbClr val="000099"/>
                </a:solidFill>
              </a:rPr>
              <a:t>University of Arizona Health Sciences </a:t>
            </a:r>
            <a:r>
              <a:rPr lang="en-US" altLang="en-US" sz="2400" b="1" i="1" dirty="0">
                <a:solidFill>
                  <a:schemeClr val="tx2"/>
                </a:solidFill>
                <a:latin typeface="BauerBodni BT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6">
            <a:extLst>
              <a:ext uri="{FF2B5EF4-FFF2-40B4-BE49-F238E27FC236}">
                <a16:creationId xmlns:a16="http://schemas.microsoft.com/office/drawing/2014/main" id="{EC118BCF-6A61-8343-B975-0B745CC0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8191500" cy="381000"/>
          </a:xfrm>
        </p:spPr>
        <p:txBody>
          <a:bodyPr/>
          <a:lstStyle/>
          <a:p>
            <a:r>
              <a:rPr lang="en-US" altLang="en-US" b="1" dirty="0"/>
              <a:t>ABOG Fellowship Requirements:  36 months </a:t>
            </a:r>
          </a:p>
        </p:txBody>
      </p:sp>
      <p:sp>
        <p:nvSpPr>
          <p:cNvPr id="12291" name="Content Placeholder 7">
            <a:extLst>
              <a:ext uri="{FF2B5EF4-FFF2-40B4-BE49-F238E27FC236}">
                <a16:creationId xmlns:a16="http://schemas.microsoft.com/office/drawing/2014/main" id="{6F692559-2F4E-974C-9026-94F735FDA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>
                <a:solidFill>
                  <a:srgbClr val="000066"/>
                </a:solidFill>
              </a:rPr>
              <a:t>Minimum 12 months in clinical maternal-fetal medicine </a:t>
            </a:r>
          </a:p>
          <a:p>
            <a:r>
              <a:rPr lang="en-US" altLang="en-US" sz="2800" dirty="0">
                <a:solidFill>
                  <a:srgbClr val="000066"/>
                </a:solidFill>
              </a:rPr>
              <a:t>Minimum 12 months in research</a:t>
            </a:r>
          </a:p>
          <a:p>
            <a:r>
              <a:rPr lang="en-US" altLang="en-US" sz="2800" dirty="0">
                <a:solidFill>
                  <a:srgbClr val="000066"/>
                </a:solidFill>
              </a:rPr>
              <a:t>2 months in an L&amp;D unit</a:t>
            </a:r>
          </a:p>
          <a:p>
            <a:r>
              <a:rPr lang="en-US" altLang="en-US" sz="2800" dirty="0">
                <a:solidFill>
                  <a:srgbClr val="000066"/>
                </a:solidFill>
              </a:rPr>
              <a:t>1 month in an ICU</a:t>
            </a:r>
          </a:p>
          <a:p>
            <a:r>
              <a:rPr lang="en-US" altLang="en-US" sz="2800" dirty="0">
                <a:solidFill>
                  <a:srgbClr val="000066"/>
                </a:solidFill>
              </a:rPr>
              <a:t>9 months tailored electives in clinical/research area at the discretion of program director</a:t>
            </a:r>
          </a:p>
          <a:p>
            <a:pPr lvl="1"/>
            <a:r>
              <a:rPr lang="en-US" altLang="en-US" dirty="0">
                <a:solidFill>
                  <a:srgbClr val="000066"/>
                </a:solidFill>
              </a:rPr>
              <a:t>22 vacation days , annually (PTO) - conferences do not count against PTO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D7C9FE-AC1C-D441-A1BB-953153F54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122553"/>
              </p:ext>
            </p:extLst>
          </p:nvPr>
        </p:nvGraphicFramePr>
        <p:xfrm>
          <a:off x="2743200" y="762000"/>
          <a:ext cx="4146552" cy="4659316"/>
        </p:xfrm>
        <a:graphic>
          <a:graphicData uri="http://schemas.openxmlformats.org/drawingml/2006/table">
            <a:tbl>
              <a:tblPr firstRow="1" firstCol="1" bandRow="1" bandCol="1">
                <a:tableStyleId>{85BE263C-DBD7-4A20-BB59-AAB30ACAA65A}</a:tableStyleId>
              </a:tblPr>
              <a:tblGrid>
                <a:gridCol w="1036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00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r>
                        <a:rPr lang="en-US" sz="800" baseline="30000" dirty="0">
                          <a:effectLst/>
                        </a:rPr>
                        <a:t>st</a:t>
                      </a:r>
                      <a:r>
                        <a:rPr lang="en-US" sz="800" dirty="0">
                          <a:effectLst/>
                        </a:rPr>
                        <a:t> Year - </a:t>
                      </a:r>
                      <a:r>
                        <a:rPr lang="en-US" sz="800" dirty="0" err="1">
                          <a:effectLst/>
                        </a:rPr>
                        <a:t>Awomolo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2nd Year - Tabsh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</a:t>
                      </a:r>
                      <a:r>
                        <a:rPr lang="en-US" sz="800" baseline="30000">
                          <a:effectLst/>
                        </a:rPr>
                        <a:t>rd</a:t>
                      </a:r>
                      <a:r>
                        <a:rPr lang="en-US" sz="800">
                          <a:effectLst/>
                        </a:rPr>
                        <a:t> Year - Gonzalez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July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L&amp;D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0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August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L&amp;D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Ultrasound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0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September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TMC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L&amp;D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0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October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L&amp;D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Elective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November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L&amp;D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0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December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Ultrasound</a:t>
                      </a:r>
                      <a:endParaRPr lang="en-US" sz="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L&amp;D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North (clinic)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0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January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TMC</a:t>
                      </a:r>
                      <a:endParaRPr lang="en-US" sz="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L&amp;D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February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L&amp;D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0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March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L&amp;D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TMC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Echo/Ultrasound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0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April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Elective</a:t>
                      </a:r>
                      <a:endParaRPr lang="en-US" sz="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L&amp;D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May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L&amp;D</a:t>
                      </a:r>
                      <a:endParaRPr lang="en-US" sz="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ICU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Research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00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June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Research</a:t>
                      </a:r>
                      <a:endParaRPr lang="en-US" sz="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L&amp;D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Elective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011" marR="330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32">
            <a:extLst>
              <a:ext uri="{FF2B5EF4-FFF2-40B4-BE49-F238E27FC236}">
                <a16:creationId xmlns:a16="http://schemas.microsoft.com/office/drawing/2014/main" id="{6D15EBEC-31F2-2145-86C1-2BCFD0F1010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733800" y="533400"/>
            <a:ext cx="1952625" cy="41751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F</a:t>
            </a:r>
            <a:r>
              <a:rPr lang="en-US" altLang="en-US" sz="800"/>
              <a:t>CC: Fetal Cardiac Conference (700 ObGyn)</a:t>
            </a:r>
          </a:p>
          <a:p>
            <a:pPr>
              <a:spcBef>
                <a:spcPct val="0"/>
              </a:spcBef>
            </a:pPr>
            <a:r>
              <a:rPr lang="en-US" altLang="en-US" sz="800"/>
              <a:t>PNC: Peri/Neo Conference (1200 ObGyn)</a:t>
            </a:r>
          </a:p>
          <a:p>
            <a:pPr>
              <a:spcBef>
                <a:spcPct val="0"/>
              </a:spcBef>
            </a:pPr>
            <a:r>
              <a:rPr lang="en-US" altLang="en-US" sz="800"/>
              <a:t>FC: Fellows’ Conference (1300 ObGyn)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4339" name="Text Placeholder 1">
            <a:extLst>
              <a:ext uri="{FF2B5EF4-FFF2-40B4-BE49-F238E27FC236}">
                <a16:creationId xmlns:a16="http://schemas.microsoft.com/office/drawing/2014/main" id="{9B347D0F-0EED-8241-B882-A85928304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22860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Clinic closed through 7/4/18</a:t>
            </a:r>
          </a:p>
        </p:txBody>
      </p:sp>
      <p:sp>
        <p:nvSpPr>
          <p:cNvPr id="14340" name="Text Placeholder 7">
            <a:extLst>
              <a:ext uri="{FF2B5EF4-FFF2-40B4-BE49-F238E27FC236}">
                <a16:creationId xmlns:a16="http://schemas.microsoft.com/office/drawing/2014/main" id="{AB71F4E0-714F-F043-9887-A2C39921C7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82763" y="22860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Clinic Move</a:t>
            </a:r>
          </a:p>
        </p:txBody>
      </p:sp>
      <p:sp>
        <p:nvSpPr>
          <p:cNvPr id="14341" name="Text Placeholder 13">
            <a:extLst>
              <a:ext uri="{FF2B5EF4-FFF2-40B4-BE49-F238E27FC236}">
                <a16:creationId xmlns:a16="http://schemas.microsoft.com/office/drawing/2014/main" id="{31A6A827-BBEE-F242-9235-94559987E3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81350" y="22860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Holiday</a:t>
            </a:r>
          </a:p>
        </p:txBody>
      </p:sp>
      <p:sp>
        <p:nvSpPr>
          <p:cNvPr id="14342" name="Text Placeholder 19">
            <a:extLst>
              <a:ext uri="{FF2B5EF4-FFF2-40B4-BE49-F238E27FC236}">
                <a16:creationId xmlns:a16="http://schemas.microsoft.com/office/drawing/2014/main" id="{0952F81D-AEA7-0348-A219-01619D4C0D0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83113" y="22860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F.C.C. (Maritza)</a:t>
            </a:r>
          </a:p>
          <a:p>
            <a:pPr>
              <a:spcBef>
                <a:spcPct val="0"/>
              </a:spcBef>
            </a:pPr>
            <a:r>
              <a:rPr lang="en-US" altLang="en-US"/>
              <a:t>HRC</a:t>
            </a:r>
          </a:p>
        </p:txBody>
      </p:sp>
      <p:sp>
        <p:nvSpPr>
          <p:cNvPr id="14343" name="Text Placeholder 25">
            <a:extLst>
              <a:ext uri="{FF2B5EF4-FFF2-40B4-BE49-F238E27FC236}">
                <a16:creationId xmlns:a16="http://schemas.microsoft.com/office/drawing/2014/main" id="{8DCC2FF8-5CED-5F4F-8D8A-24C5799CEB4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975350" y="22860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PNC</a:t>
            </a:r>
          </a:p>
          <a:p>
            <a:pPr>
              <a:spcBef>
                <a:spcPct val="0"/>
              </a:spcBef>
            </a:pPr>
            <a:r>
              <a:rPr lang="en-US" altLang="en-US"/>
              <a:t>FC</a:t>
            </a:r>
          </a:p>
        </p:txBody>
      </p:sp>
      <p:sp>
        <p:nvSpPr>
          <p:cNvPr id="14344" name="Text Placeholder 9">
            <a:extLst>
              <a:ext uri="{FF2B5EF4-FFF2-40B4-BE49-F238E27FC236}">
                <a16:creationId xmlns:a16="http://schemas.microsoft.com/office/drawing/2014/main" id="{9933466C-E37E-A74D-95EC-672360FB61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82763" y="32004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DMC: Kareem</a:t>
            </a:r>
          </a:p>
        </p:txBody>
      </p:sp>
      <p:sp>
        <p:nvSpPr>
          <p:cNvPr id="14345" name="Text Placeholder 15">
            <a:extLst>
              <a:ext uri="{FF2B5EF4-FFF2-40B4-BE49-F238E27FC236}">
                <a16:creationId xmlns:a16="http://schemas.microsoft.com/office/drawing/2014/main" id="{C168ED61-65BB-0441-B334-76B7D10163D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81350" y="32004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Satellite US clinic</a:t>
            </a:r>
          </a:p>
        </p:txBody>
      </p:sp>
      <p:sp>
        <p:nvSpPr>
          <p:cNvPr id="14346" name="Text Placeholder 21">
            <a:extLst>
              <a:ext uri="{FF2B5EF4-FFF2-40B4-BE49-F238E27FC236}">
                <a16:creationId xmlns:a16="http://schemas.microsoft.com/office/drawing/2014/main" id="{2A527927-7979-9543-BFE8-D150C260393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83113" y="32004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HRC</a:t>
            </a:r>
          </a:p>
        </p:txBody>
      </p:sp>
      <p:sp>
        <p:nvSpPr>
          <p:cNvPr id="14347" name="Text Placeholder 27">
            <a:extLst>
              <a:ext uri="{FF2B5EF4-FFF2-40B4-BE49-F238E27FC236}">
                <a16:creationId xmlns:a16="http://schemas.microsoft.com/office/drawing/2014/main" id="{2FACE0A4-AC1F-C746-81A5-C86F594026C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975350" y="32004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PNC</a:t>
            </a:r>
          </a:p>
          <a:p>
            <a:pPr>
              <a:spcBef>
                <a:spcPct val="0"/>
              </a:spcBef>
            </a:pPr>
            <a:r>
              <a:rPr lang="en-US" altLang="en-US"/>
              <a:t>FC – Fellow Lecture (Kareem)</a:t>
            </a:r>
          </a:p>
        </p:txBody>
      </p:sp>
      <p:sp>
        <p:nvSpPr>
          <p:cNvPr id="14348" name="Text Placeholder 10">
            <a:extLst>
              <a:ext uri="{FF2B5EF4-FFF2-40B4-BE49-F238E27FC236}">
                <a16:creationId xmlns:a16="http://schemas.microsoft.com/office/drawing/2014/main" id="{E09ABFE3-EE5E-7540-8E44-54C8A0DE4F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82763" y="41148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DMC: Kareem</a:t>
            </a:r>
          </a:p>
        </p:txBody>
      </p:sp>
      <p:sp>
        <p:nvSpPr>
          <p:cNvPr id="14349" name="Text Placeholder 16">
            <a:extLst>
              <a:ext uri="{FF2B5EF4-FFF2-40B4-BE49-F238E27FC236}">
                <a16:creationId xmlns:a16="http://schemas.microsoft.com/office/drawing/2014/main" id="{37F8543D-1D93-DD41-A4A1-E0B3A0CFBB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181350" y="41148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Satellite US clinic</a:t>
            </a:r>
          </a:p>
        </p:txBody>
      </p:sp>
      <p:sp>
        <p:nvSpPr>
          <p:cNvPr id="14350" name="Text Placeholder 22">
            <a:extLst>
              <a:ext uri="{FF2B5EF4-FFF2-40B4-BE49-F238E27FC236}">
                <a16:creationId xmlns:a16="http://schemas.microsoft.com/office/drawing/2014/main" id="{2D708F45-8E20-AF46-9FAF-22D4F180433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83113" y="41148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HRC</a:t>
            </a:r>
          </a:p>
        </p:txBody>
      </p:sp>
      <p:sp>
        <p:nvSpPr>
          <p:cNvPr id="14351" name="Text Placeholder 28">
            <a:extLst>
              <a:ext uri="{FF2B5EF4-FFF2-40B4-BE49-F238E27FC236}">
                <a16:creationId xmlns:a16="http://schemas.microsoft.com/office/drawing/2014/main" id="{0826B601-517E-4344-8EF8-11EA00A77C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75350" y="41148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PNC</a:t>
            </a:r>
          </a:p>
          <a:p>
            <a:pPr>
              <a:spcBef>
                <a:spcPct val="0"/>
              </a:spcBef>
            </a:pPr>
            <a:r>
              <a:rPr lang="en-US" altLang="en-US"/>
              <a:t>FC</a:t>
            </a:r>
          </a:p>
        </p:txBody>
      </p:sp>
      <p:sp>
        <p:nvSpPr>
          <p:cNvPr id="14352" name="Text Placeholder 11">
            <a:extLst>
              <a:ext uri="{FF2B5EF4-FFF2-40B4-BE49-F238E27FC236}">
                <a16:creationId xmlns:a16="http://schemas.microsoft.com/office/drawing/2014/main" id="{52D197C9-14E8-7741-AF1F-C56DF42F8C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82763" y="50292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DMC: Kareem</a:t>
            </a:r>
          </a:p>
        </p:txBody>
      </p:sp>
      <p:sp>
        <p:nvSpPr>
          <p:cNvPr id="14353" name="Text Placeholder 17">
            <a:extLst>
              <a:ext uri="{FF2B5EF4-FFF2-40B4-BE49-F238E27FC236}">
                <a16:creationId xmlns:a16="http://schemas.microsoft.com/office/drawing/2014/main" id="{6FA3BBBA-4BFC-9C4E-AD75-2E0DB490831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81350" y="50292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Satellite US clinic </a:t>
            </a:r>
          </a:p>
        </p:txBody>
      </p:sp>
      <p:sp>
        <p:nvSpPr>
          <p:cNvPr id="14354" name="Text Placeholder 23">
            <a:extLst>
              <a:ext uri="{FF2B5EF4-FFF2-40B4-BE49-F238E27FC236}">
                <a16:creationId xmlns:a16="http://schemas.microsoft.com/office/drawing/2014/main" id="{91BB1DD9-5C1D-1A47-8033-21E7E69F49B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83113" y="50292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HRC</a:t>
            </a:r>
          </a:p>
        </p:txBody>
      </p:sp>
      <p:sp>
        <p:nvSpPr>
          <p:cNvPr id="14355" name="Text Placeholder 29">
            <a:extLst>
              <a:ext uri="{FF2B5EF4-FFF2-40B4-BE49-F238E27FC236}">
                <a16:creationId xmlns:a16="http://schemas.microsoft.com/office/drawing/2014/main" id="{27670926-AF8D-CC41-934A-2D4B939B8D9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975350" y="5029200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PNC: M&amp;M (Kareem)</a:t>
            </a:r>
          </a:p>
          <a:p>
            <a:pPr>
              <a:spcBef>
                <a:spcPct val="0"/>
              </a:spcBef>
            </a:pPr>
            <a:r>
              <a:rPr lang="en-US" altLang="en-US"/>
              <a:t>FC</a:t>
            </a:r>
          </a:p>
        </p:txBody>
      </p:sp>
      <p:sp>
        <p:nvSpPr>
          <p:cNvPr id="14356" name="Text Placeholder 12">
            <a:extLst>
              <a:ext uri="{FF2B5EF4-FFF2-40B4-BE49-F238E27FC236}">
                <a16:creationId xmlns:a16="http://schemas.microsoft.com/office/drawing/2014/main" id="{623306D8-4507-BD4E-B220-E3988B11E5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82763" y="5953125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DMC: Kareem</a:t>
            </a:r>
          </a:p>
        </p:txBody>
      </p:sp>
      <p:sp>
        <p:nvSpPr>
          <p:cNvPr id="14357" name="Text Placeholder 18">
            <a:extLst>
              <a:ext uri="{FF2B5EF4-FFF2-40B4-BE49-F238E27FC236}">
                <a16:creationId xmlns:a16="http://schemas.microsoft.com/office/drawing/2014/main" id="{5691C076-2BF7-D241-9CD8-608307C73D2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81350" y="5953125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Satellite US clinic </a:t>
            </a:r>
          </a:p>
        </p:txBody>
      </p:sp>
      <p:sp>
        <p:nvSpPr>
          <p:cNvPr id="14358" name="Text Placeholder 24">
            <a:extLst>
              <a:ext uri="{FF2B5EF4-FFF2-40B4-BE49-F238E27FC236}">
                <a16:creationId xmlns:a16="http://schemas.microsoft.com/office/drawing/2014/main" id="{48DCCA7E-D907-FA41-85C6-5CA7B9DDC3B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83113" y="5953125"/>
            <a:ext cx="137795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HRC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30D064-4481-824F-8261-43783B8CC1E8}"/>
              </a:ext>
            </a:extLst>
          </p:cNvPr>
          <p:cNvSpPr txBox="1"/>
          <p:nvPr/>
        </p:nvSpPr>
        <p:spPr>
          <a:xfrm>
            <a:off x="1600200" y="533400"/>
            <a:ext cx="2255838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latin typeface="Arial" charset="0"/>
                <a:cs typeface="Arial" charset="0"/>
              </a:rPr>
              <a:t>Adeola: Research</a:t>
            </a:r>
          </a:p>
          <a:p>
            <a:pPr>
              <a:defRPr/>
            </a:pPr>
            <a:r>
              <a:rPr lang="en-US" sz="1050" dirty="0">
                <a:latin typeface="Arial" charset="0"/>
                <a:cs typeface="Arial" charset="0"/>
              </a:rPr>
              <a:t>Kareem: Clinical U of A</a:t>
            </a:r>
          </a:p>
          <a:p>
            <a:pPr>
              <a:defRPr/>
            </a:pPr>
            <a:r>
              <a:rPr lang="en-US" sz="1050" dirty="0">
                <a:latin typeface="Arial" charset="0"/>
                <a:cs typeface="Arial" charset="0"/>
              </a:rPr>
              <a:t>Maritza: Research</a:t>
            </a:r>
          </a:p>
        </p:txBody>
      </p:sp>
      <p:sp>
        <p:nvSpPr>
          <p:cNvPr id="14360" name="Text Placeholder 32">
            <a:extLst>
              <a:ext uri="{FF2B5EF4-FFF2-40B4-BE49-F238E27FC236}">
                <a16:creationId xmlns:a16="http://schemas.microsoft.com/office/drawing/2014/main" id="{7398CAF0-669C-2844-915A-FEBF8FB4432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096000" y="533400"/>
            <a:ext cx="1952625" cy="41751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800"/>
              <a:t>DMC: Diabetes Clinic (800-1200 North)</a:t>
            </a:r>
          </a:p>
          <a:p>
            <a:pPr>
              <a:spcBef>
                <a:spcPct val="0"/>
              </a:spcBef>
            </a:pPr>
            <a:r>
              <a:rPr lang="en-US" altLang="en-US" sz="800"/>
              <a:t>HRC High Risk Clinic (800-1200 North)</a:t>
            </a:r>
          </a:p>
          <a:p>
            <a:pPr>
              <a:spcBef>
                <a:spcPct val="0"/>
              </a:spcBef>
            </a:pPr>
            <a:r>
              <a:rPr lang="en-US" altLang="en-US" sz="800"/>
              <a:t>Satellite US Clinic (1000-1600 4</a:t>
            </a:r>
            <a:r>
              <a:rPr lang="en-US" altLang="en-US" sz="800" baseline="30000"/>
              <a:t>th</a:t>
            </a:r>
            <a:r>
              <a:rPr lang="en-US" altLang="en-US" sz="800"/>
              <a:t> floor BUMCT)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Placeholder 6">
            <a:extLst>
              <a:ext uri="{FF2B5EF4-FFF2-40B4-BE49-F238E27FC236}">
                <a16:creationId xmlns:a16="http://schemas.microsoft.com/office/drawing/2014/main" id="{1CC7633D-7F63-1A45-89EC-DFD6FE57B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2133600"/>
            <a:ext cx="7772400" cy="1500187"/>
          </a:xfrm>
        </p:spPr>
        <p:txBody>
          <a:bodyPr/>
          <a:lstStyle/>
          <a:p>
            <a:pPr algn="ctr"/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Lucida Fax" panose="02060602050505020204" pitchFamily="18" charset="77"/>
              </a:rPr>
              <a:t>Clinical rotations</a:t>
            </a:r>
          </a:p>
        </p:txBody>
      </p:sp>
    </p:spTree>
    <p:extLst>
      <p:ext uri="{BB962C8B-B14F-4D97-AF65-F5344CB8AC3E}">
        <p14:creationId xmlns:p14="http://schemas.microsoft.com/office/powerpoint/2010/main" val="4281882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191500" cy="381000"/>
          </a:xfrm>
        </p:spPr>
        <p:txBody>
          <a:bodyPr/>
          <a:lstStyle/>
          <a:p>
            <a:r>
              <a:rPr lang="en-US" sz="2800" b="1" dirty="0"/>
              <a:t>North Campus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5562600" cy="20859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819400"/>
            <a:ext cx="4682067" cy="2633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953" y="3886200"/>
            <a:ext cx="3276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66"/>
                </a:solidFill>
              </a:rPr>
              <a:t>3838 N Campbell Tucson, AZ 85719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66"/>
                </a:solidFill>
              </a:rPr>
              <a:t>4 ultrasound suites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66"/>
                </a:solidFill>
              </a:rPr>
              <a:t>3 procedure rooms</a:t>
            </a:r>
          </a:p>
          <a:p>
            <a:endParaRPr lang="en-US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22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CB0A135-5390-8D4D-A3F7-A795F41D6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" y="76200"/>
            <a:ext cx="8191500" cy="381000"/>
          </a:xfrm>
        </p:spPr>
        <p:txBody>
          <a:bodyPr/>
          <a:lstStyle/>
          <a:p>
            <a:r>
              <a:rPr lang="en-US" altLang="en-US" sz="2400" b="1" dirty="0"/>
              <a:t>Tucson Medical Center Rotation	</a:t>
            </a:r>
          </a:p>
        </p:txBody>
      </p:sp>
      <p:sp>
        <p:nvSpPr>
          <p:cNvPr id="15363" name="Content Placeholder 3">
            <a:extLst>
              <a:ext uri="{FF2B5EF4-FFF2-40B4-BE49-F238E27FC236}">
                <a16:creationId xmlns:a16="http://schemas.microsoft.com/office/drawing/2014/main" id="{7528AB15-DE1A-FC40-8CD8-00DE31BFC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01700"/>
            <a:ext cx="7848600" cy="4800600"/>
          </a:xfrm>
        </p:spPr>
        <p:txBody>
          <a:bodyPr/>
          <a:lstStyle/>
          <a:p>
            <a:r>
              <a:rPr lang="en-US" altLang="en-US" sz="2800" dirty="0">
                <a:solidFill>
                  <a:srgbClr val="000099"/>
                </a:solidFill>
              </a:rPr>
              <a:t>MFM practice at Tucson Medical Center</a:t>
            </a:r>
          </a:p>
          <a:p>
            <a:r>
              <a:rPr lang="en-US" altLang="en-US" sz="2800" dirty="0">
                <a:solidFill>
                  <a:srgbClr val="000099"/>
                </a:solidFill>
              </a:rPr>
              <a:t>Opportunity for research</a:t>
            </a:r>
          </a:p>
          <a:p>
            <a:endParaRPr lang="en-US" altLang="en-US" dirty="0"/>
          </a:p>
        </p:txBody>
      </p:sp>
      <p:pic>
        <p:nvPicPr>
          <p:cNvPr id="15364" name="Picture 5">
            <a:extLst>
              <a:ext uri="{FF2B5EF4-FFF2-40B4-BE49-F238E27FC236}">
                <a16:creationId xmlns:a16="http://schemas.microsoft.com/office/drawing/2014/main" id="{6DFF3998-7B82-0B4E-AFEB-BCD7F1759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90800"/>
            <a:ext cx="32258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Placeholder 6">
            <a:extLst>
              <a:ext uri="{FF2B5EF4-FFF2-40B4-BE49-F238E27FC236}">
                <a16:creationId xmlns:a16="http://schemas.microsoft.com/office/drawing/2014/main" id="{1CC7633D-7F63-1A45-89EC-DFD6FE57B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2133600"/>
            <a:ext cx="7772400" cy="1500187"/>
          </a:xfrm>
        </p:spPr>
        <p:txBody>
          <a:bodyPr/>
          <a:lstStyle/>
          <a:p>
            <a:pPr algn="ctr"/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Lucida Fax" panose="02060602050505020204" pitchFamily="18" charset="77"/>
              </a:rPr>
              <a:t>Elective Rotations</a:t>
            </a:r>
          </a:p>
        </p:txBody>
      </p:sp>
    </p:spTree>
    <p:extLst>
      <p:ext uri="{BB962C8B-B14F-4D97-AF65-F5344CB8AC3E}">
        <p14:creationId xmlns:p14="http://schemas.microsoft.com/office/powerpoint/2010/main" val="404040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3E104F7C-7839-6443-8F24-3E2BCBA0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" y="76200"/>
            <a:ext cx="8191500" cy="381000"/>
          </a:xfrm>
        </p:spPr>
        <p:txBody>
          <a:bodyPr/>
          <a:lstStyle/>
          <a:p>
            <a:r>
              <a:rPr lang="en-US" altLang="en-US" sz="2400" b="1" dirty="0"/>
              <a:t>Elective rotations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6F2EC0BC-FA25-354F-AE9F-F52F6A60C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762000"/>
            <a:ext cx="8382000" cy="3886200"/>
          </a:xfrm>
        </p:spPr>
        <p:txBody>
          <a:bodyPr/>
          <a:lstStyle/>
          <a:p>
            <a:r>
              <a:rPr lang="en-US" altLang="en-US" dirty="0">
                <a:solidFill>
                  <a:srgbClr val="000099"/>
                </a:solidFill>
              </a:rPr>
              <a:t>Fetal Echocardiography</a:t>
            </a:r>
          </a:p>
          <a:p>
            <a:r>
              <a:rPr lang="en-US" altLang="en-US" dirty="0">
                <a:solidFill>
                  <a:srgbClr val="000099"/>
                </a:solidFill>
              </a:rPr>
              <a:t>Global Health</a:t>
            </a:r>
          </a:p>
          <a:p>
            <a:r>
              <a:rPr lang="en-US" altLang="en-US" dirty="0">
                <a:solidFill>
                  <a:srgbClr val="000099"/>
                </a:solidFill>
              </a:rPr>
              <a:t>Colorado Fetal Care Center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050">
            <a:extLst>
              <a:ext uri="{FF2B5EF4-FFF2-40B4-BE49-F238E27FC236}">
                <a16:creationId xmlns:a16="http://schemas.microsoft.com/office/drawing/2014/main" id="{44CAF55B-1265-C249-8433-8CE0B886F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 Narrow" panose="020B0604020202020204" pitchFamily="34" charset="0"/>
              </a:rPr>
              <a:t>Dr. Coppola in Ghana</a:t>
            </a:r>
          </a:p>
        </p:txBody>
      </p:sp>
      <p:pic>
        <p:nvPicPr>
          <p:cNvPr id="17411" name="Picture 8">
            <a:extLst>
              <a:ext uri="{FF2B5EF4-FFF2-40B4-BE49-F238E27FC236}">
                <a16:creationId xmlns:a16="http://schemas.microsoft.com/office/drawing/2014/main" id="{C9CBBDCA-2266-0F4F-A206-D2AFCBFA1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6" y="533400"/>
            <a:ext cx="4729716" cy="32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9E6A6B-9389-F444-A483-3EFF8A93FA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17452"/>
            <a:ext cx="4393019" cy="3274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7F10E-B36B-694D-96C3-B222DBA5D9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735"/>
            <a:ext cx="4724400" cy="3037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B9063-82AC-6943-A4F5-D43F4079FF7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70" y="3804787"/>
            <a:ext cx="4424181" cy="3053213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_16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49"/>
            <a:ext cx="4674866" cy="33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7" y="37884"/>
            <a:ext cx="3904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Dr. Coppola in Bangladesh</a:t>
            </a:r>
          </a:p>
        </p:txBody>
      </p:sp>
      <p:pic>
        <p:nvPicPr>
          <p:cNvPr id="4" name="Picture 2" descr="IMG_1634.JPG">
            <a:extLst>
              <a:ext uri="{FF2B5EF4-FFF2-40B4-BE49-F238E27FC236}">
                <a16:creationId xmlns:a16="http://schemas.microsoft.com/office/drawing/2014/main" id="{C0CD8489-DFF3-3A4B-97A1-762C43A8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58813"/>
            <a:ext cx="4350152" cy="320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32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>
            <a:hlinkClick r:id="" action="ppaction://ole?verb=0"/>
            <a:extLst>
              <a:ext uri="{FF2B5EF4-FFF2-40B4-BE49-F238E27FC236}">
                <a16:creationId xmlns:a16="http://schemas.microsoft.com/office/drawing/2014/main" id="{11F4079C-AA6D-104C-8C94-3F88A3A2DF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04531"/>
              </p:ext>
            </p:extLst>
          </p:nvPr>
        </p:nvGraphicFramePr>
        <p:xfrm>
          <a:off x="0" y="533400"/>
          <a:ext cx="91440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Presentation" r:id="rId4" imgW="3374129" imgH="2529818" progId="PowerPoint.Show.12">
                  <p:embed/>
                </p:oleObj>
              </mc:Choice>
              <mc:Fallback>
                <p:oleObj name="Presentation" r:id="rId4" imgW="3374129" imgH="2529818" progId="PowerPoint.Show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3400"/>
                        <a:ext cx="9144000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Placeholder 6">
            <a:extLst>
              <a:ext uri="{FF2B5EF4-FFF2-40B4-BE49-F238E27FC236}">
                <a16:creationId xmlns:a16="http://schemas.microsoft.com/office/drawing/2014/main" id="{1CC7633D-7F63-1A45-89EC-DFD6FE57B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2133600"/>
            <a:ext cx="7772400" cy="1500187"/>
          </a:xfrm>
        </p:spPr>
        <p:txBody>
          <a:bodyPr/>
          <a:lstStyle/>
          <a:p>
            <a:pPr algn="ctr"/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Lucida Fax" panose="02060602050505020204" pitchFamily="18" charset="77"/>
              </a:rPr>
              <a:t>Research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5C56B129-46E1-904F-AE0B-4858EBB6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1" y="76200"/>
            <a:ext cx="8191500" cy="381000"/>
          </a:xfrm>
        </p:spPr>
        <p:txBody>
          <a:bodyPr/>
          <a:lstStyle/>
          <a:p>
            <a:r>
              <a:rPr lang="en-US" altLang="en-US" sz="2400" b="1" dirty="0"/>
              <a:t>MFM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46764-5F35-B24E-840E-DAE1E57FD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848600" cy="3733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000066"/>
                </a:solidFill>
              </a:rPr>
              <a:t>We currently have 17 open studies </a:t>
            </a:r>
          </a:p>
          <a:p>
            <a:pPr>
              <a:defRPr/>
            </a:pPr>
            <a:r>
              <a:rPr lang="en-US" sz="2800" dirty="0">
                <a:solidFill>
                  <a:srgbClr val="000066"/>
                </a:solidFill>
              </a:rPr>
              <a:t>We have three private industry grants</a:t>
            </a:r>
          </a:p>
          <a:p>
            <a:pPr>
              <a:defRPr/>
            </a:pPr>
            <a:r>
              <a:rPr lang="en-US" sz="2800" dirty="0">
                <a:solidFill>
                  <a:srgbClr val="000066"/>
                </a:solidFill>
              </a:rPr>
              <a:t>We have one externally-funded grant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4FB7F4C-9107-0148-B418-A72A6726B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" y="76200"/>
            <a:ext cx="8191500" cy="381000"/>
          </a:xfrm>
        </p:spPr>
        <p:txBody>
          <a:bodyPr/>
          <a:lstStyle/>
          <a:p>
            <a:r>
              <a:rPr lang="en-US" altLang="en-US" sz="2400" b="1" dirty="0"/>
              <a:t>Clinical Research</a:t>
            </a:r>
            <a:r>
              <a:rPr lang="en-US" altLang="en-US" dirty="0"/>
              <a:t>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64DA4-802E-F942-AD74-223D31D46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rgbClr val="000066"/>
                </a:solidFill>
              </a:rPr>
              <a:t>Misoprostol in Addition to a Double-Balloon Catheter for Induction: A Double-Blind Randomized Controlled Trial, Meghan G. Hill, MBBS1 Maritza G. Gonzalez, MD1 Wei-</a:t>
            </a:r>
            <a:r>
              <a:rPr lang="en-US" sz="1400" dirty="0" err="1">
                <a:solidFill>
                  <a:srgbClr val="000066"/>
                </a:solidFill>
              </a:rPr>
              <a:t>Hsuan</a:t>
            </a:r>
            <a:r>
              <a:rPr lang="en-US" sz="1400" dirty="0">
                <a:solidFill>
                  <a:srgbClr val="000066"/>
                </a:solidFill>
              </a:rPr>
              <a:t> Lo-</a:t>
            </a:r>
            <a:r>
              <a:rPr lang="en-US" sz="1400" dirty="0" err="1">
                <a:solidFill>
                  <a:srgbClr val="000066"/>
                </a:solidFill>
              </a:rPr>
              <a:t>Ciganic</a:t>
            </a:r>
            <a:r>
              <a:rPr lang="en-US" sz="1400" dirty="0">
                <a:solidFill>
                  <a:srgbClr val="000066"/>
                </a:solidFill>
              </a:rPr>
              <a:t>, PhD2 Kathryn L. Reed, MD1</a:t>
            </a:r>
          </a:p>
          <a:p>
            <a:pPr>
              <a:defRPr/>
            </a:pPr>
            <a:endParaRPr lang="en-US" sz="14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rgbClr val="000066"/>
                </a:solidFill>
              </a:rPr>
              <a:t>High dose vs. low dose oxytocin for labor induction in obese women: a randomized controlled trial – the OPS (Obese Pitocin Study) trial, Ruth Wei, MD</a:t>
            </a:r>
          </a:p>
          <a:p>
            <a:pPr>
              <a:defRPr/>
            </a:pPr>
            <a:endParaRPr lang="en-US" sz="14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rgbClr val="000066"/>
                </a:solidFill>
              </a:rPr>
              <a:t>Topical Negative Pressure Wound Therapy to Prevent Wound Complications Following Cesarean Section in High Risk Obstetric Patients, Maritza Gonzalez, MD, Kristine </a:t>
            </a:r>
            <a:r>
              <a:rPr lang="en-US" sz="1400" dirty="0" err="1">
                <a:solidFill>
                  <a:srgbClr val="000066"/>
                </a:solidFill>
              </a:rPr>
              <a:t>Kjellsson</a:t>
            </a:r>
            <a:r>
              <a:rPr lang="en-US" sz="1400" dirty="0">
                <a:solidFill>
                  <a:srgbClr val="000066"/>
                </a:solidFill>
              </a:rPr>
              <a:t>, MD</a:t>
            </a:r>
          </a:p>
          <a:p>
            <a:pPr>
              <a:defRPr/>
            </a:pPr>
            <a:endParaRPr lang="en-US" sz="14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rgbClr val="000066"/>
                </a:solidFill>
              </a:rPr>
              <a:t>Performance of the Monica </a:t>
            </a:r>
            <a:r>
              <a:rPr lang="en-US" sz="1400" dirty="0" err="1">
                <a:solidFill>
                  <a:srgbClr val="000066"/>
                </a:solidFill>
              </a:rPr>
              <a:t>Novii</a:t>
            </a:r>
            <a:r>
              <a:rPr lang="en-US" sz="1400" dirty="0">
                <a:solidFill>
                  <a:srgbClr val="000066"/>
                </a:solidFill>
              </a:rPr>
              <a:t> Wireless Patch System in preterm </a:t>
            </a:r>
            <a:r>
              <a:rPr lang="en-US" sz="1400" dirty="0" err="1">
                <a:solidFill>
                  <a:srgbClr val="000066"/>
                </a:solidFill>
              </a:rPr>
              <a:t>labour</a:t>
            </a:r>
            <a:r>
              <a:rPr lang="en-US" sz="1400" dirty="0">
                <a:solidFill>
                  <a:srgbClr val="000066"/>
                </a:solidFill>
              </a:rPr>
              <a:t>, Maritza Gonzalez, MD</a:t>
            </a:r>
          </a:p>
          <a:p>
            <a:pPr>
              <a:defRPr/>
            </a:pPr>
            <a:endParaRPr lang="en-US" sz="14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rgbClr val="000066"/>
                </a:solidFill>
              </a:rPr>
              <a:t>Analysis of Longitudinal Strain by 2D Speckle Tracking in Fetuses with Category I, II and III Tracings in Labor, Kareem </a:t>
            </a:r>
            <a:r>
              <a:rPr lang="en-US" sz="1400" dirty="0" err="1">
                <a:solidFill>
                  <a:srgbClr val="000066"/>
                </a:solidFill>
              </a:rPr>
              <a:t>Tabsh</a:t>
            </a:r>
            <a:r>
              <a:rPr lang="en-US" sz="1400" dirty="0">
                <a:solidFill>
                  <a:srgbClr val="000066"/>
                </a:solidFill>
              </a:rPr>
              <a:t>, MD</a:t>
            </a:r>
          </a:p>
          <a:p>
            <a:pPr>
              <a:defRPr/>
            </a:pPr>
            <a:endParaRPr lang="en-US" sz="14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rgbClr val="000066"/>
                </a:solidFill>
              </a:rPr>
              <a:t>The PUB (Placenta, Umbilical Cord and Blood) Study, Meghan Hill, MBBS</a:t>
            </a:r>
          </a:p>
          <a:p>
            <a:pPr>
              <a:defRPr/>
            </a:pPr>
            <a:endParaRPr lang="en-US" sz="1400" dirty="0"/>
          </a:p>
          <a:p>
            <a:pPr marL="0" indent="0">
              <a:buFontTx/>
              <a:buNone/>
              <a:defRPr/>
            </a:pPr>
            <a:endParaRPr lang="en-US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BA0B2612-55E4-D147-A762-3F7271922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rgbClr val="000066"/>
                </a:solidFill>
              </a:rPr>
              <a:t>The PUB (Placenta, Umbilical Cord and Blood) Study, Meghan Hill, MBBS</a:t>
            </a:r>
          </a:p>
          <a:p>
            <a:endParaRPr lang="en-US" altLang="en-US" sz="1800" dirty="0">
              <a:solidFill>
                <a:srgbClr val="000066"/>
              </a:solidFill>
            </a:endParaRPr>
          </a:p>
          <a:p>
            <a:pPr lvl="1"/>
            <a:r>
              <a:rPr lang="en-US" altLang="en-US" sz="1800" dirty="0">
                <a:solidFill>
                  <a:srgbClr val="000066"/>
                </a:solidFill>
              </a:rPr>
              <a:t>Diabetes</a:t>
            </a:r>
          </a:p>
          <a:p>
            <a:pPr lvl="1"/>
            <a:r>
              <a:rPr lang="en-US" altLang="en-US" sz="1800" dirty="0">
                <a:solidFill>
                  <a:srgbClr val="000066"/>
                </a:solidFill>
              </a:rPr>
              <a:t>Intrauterine growth restriction</a:t>
            </a:r>
          </a:p>
          <a:p>
            <a:pPr lvl="1"/>
            <a:r>
              <a:rPr lang="en-US" altLang="en-US" sz="1800" dirty="0">
                <a:solidFill>
                  <a:srgbClr val="000066"/>
                </a:solidFill>
              </a:rPr>
              <a:t>Prematurity</a:t>
            </a:r>
          </a:p>
          <a:p>
            <a:pPr lvl="1"/>
            <a:r>
              <a:rPr lang="en-US" altLang="en-US" sz="1800" dirty="0">
                <a:solidFill>
                  <a:srgbClr val="000066"/>
                </a:solidFill>
              </a:rPr>
              <a:t>Cholestasis of pregnancy</a:t>
            </a:r>
          </a:p>
          <a:p>
            <a:pPr lvl="1"/>
            <a:r>
              <a:rPr lang="en-US" altLang="en-US" sz="1800" dirty="0">
                <a:solidFill>
                  <a:srgbClr val="000066"/>
                </a:solidFill>
              </a:rPr>
              <a:t>Abnormal placentation</a:t>
            </a:r>
          </a:p>
          <a:p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FB7F4C-9107-0148-B418-A72A6726B0C5}"/>
              </a:ext>
            </a:extLst>
          </p:cNvPr>
          <p:cNvSpPr txBox="1">
            <a:spLocks/>
          </p:cNvSpPr>
          <p:nvPr/>
        </p:nvSpPr>
        <p:spPr bwMode="auto">
          <a:xfrm>
            <a:off x="0" y="76200"/>
            <a:ext cx="819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en-US" altLang="en-US" sz="2400" b="1" kern="0" dirty="0"/>
              <a:t>Research</a:t>
            </a:r>
            <a:r>
              <a:rPr lang="en-US" altLang="en-US" kern="0" dirty="0"/>
              <a:t> 	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AEAC6FD9-2FBA-D44B-850A-794187DC5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8191500" cy="381000"/>
          </a:xfrm>
        </p:spPr>
        <p:txBody>
          <a:bodyPr/>
          <a:lstStyle/>
          <a:p>
            <a:r>
              <a:rPr lang="en-US" altLang="en-US" sz="2400" b="1" dirty="0"/>
              <a:t>Research: Translational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87ED9-20AF-9749-B58D-94A6C1C30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000066"/>
                </a:solidFill>
              </a:rPr>
              <a:t>Effects of uncontrolled diabetes on neonatal interventricular septal hypertrophy, Maritza Gonzalez, MD</a:t>
            </a:r>
          </a:p>
          <a:p>
            <a:pPr marL="0" indent="0">
              <a:buFontTx/>
              <a:buNone/>
              <a:defRPr/>
            </a:pPr>
            <a:endParaRPr lang="en-US" sz="28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000066"/>
                </a:solidFill>
              </a:rPr>
              <a:t>Cord blood stem cells for neurological protection in premature infants, Meghan Hill, MBBS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4C550D-674D-F143-BA36-EA535C54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7" y="76200"/>
            <a:ext cx="8191500" cy="381000"/>
          </a:xfrm>
        </p:spPr>
        <p:txBody>
          <a:bodyPr/>
          <a:lstStyle/>
          <a:p>
            <a:r>
              <a:rPr lang="en-US" altLang="en-US" b="1" dirty="0"/>
              <a:t>Research: Translational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792DB4-0F7B-0D41-A18F-24E4DE9BCE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1917700"/>
            <a:ext cx="2794000" cy="27940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B2CCBC-04B0-2841-B3C9-B6095B482B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66"/>
                </a:solidFill>
                <a:latin typeface="+mj-lt"/>
              </a:rPr>
              <a:t>Dr. Sean </a:t>
            </a:r>
            <a:r>
              <a:rPr lang="en-US" sz="2400" dirty="0" err="1">
                <a:solidFill>
                  <a:srgbClr val="000066"/>
                </a:solidFill>
                <a:latin typeface="+mj-lt"/>
              </a:rPr>
              <a:t>Limesand</a:t>
            </a:r>
            <a:r>
              <a:rPr lang="en-US" sz="2400" dirty="0">
                <a:solidFill>
                  <a:srgbClr val="000066"/>
                </a:solidFill>
                <a:latin typeface="+mj-lt"/>
              </a:rPr>
              <a:t> joined the Animal Sciences Department 2005</a:t>
            </a:r>
          </a:p>
          <a:p>
            <a:r>
              <a:rPr lang="en-US" sz="2400" b="1" dirty="0" err="1">
                <a:solidFill>
                  <a:srgbClr val="000066"/>
                </a:solidFill>
                <a:latin typeface="+mj-lt"/>
              </a:rPr>
              <a:t>Limesand</a:t>
            </a:r>
            <a:r>
              <a:rPr lang="en-US" sz="2400" b="1" dirty="0">
                <a:solidFill>
                  <a:srgbClr val="000066"/>
                </a:solidFill>
                <a:latin typeface="+mj-lt"/>
              </a:rPr>
              <a:t> Lab</a:t>
            </a:r>
          </a:p>
          <a:p>
            <a:pPr lvl="1"/>
            <a:r>
              <a:rPr lang="en-US" sz="2000" dirty="0">
                <a:solidFill>
                  <a:srgbClr val="000066"/>
                </a:solidFill>
                <a:latin typeface="+mj-lt"/>
              </a:rPr>
              <a:t>Fetal programing</a:t>
            </a:r>
          </a:p>
          <a:p>
            <a:pPr lvl="1"/>
            <a:r>
              <a:rPr lang="en-US" sz="2000" dirty="0" err="1">
                <a:solidFill>
                  <a:srgbClr val="000066"/>
                </a:solidFill>
                <a:latin typeface="+mj-lt"/>
              </a:rPr>
              <a:t>Enviromental</a:t>
            </a:r>
            <a:r>
              <a:rPr lang="en-US" sz="2000" dirty="0">
                <a:solidFill>
                  <a:srgbClr val="000066"/>
                </a:solidFill>
                <a:latin typeface="+mj-lt"/>
              </a:rPr>
              <a:t> physiology</a:t>
            </a:r>
          </a:p>
          <a:p>
            <a:pPr lvl="1"/>
            <a:r>
              <a:rPr lang="en-US" sz="2000" dirty="0">
                <a:solidFill>
                  <a:srgbClr val="000066"/>
                </a:solidFill>
                <a:latin typeface="+mj-lt"/>
              </a:rPr>
              <a:t>Metabolic endocrinology</a:t>
            </a:r>
          </a:p>
          <a:p>
            <a:pPr lvl="1"/>
            <a:r>
              <a:rPr lang="en-US" sz="2000" dirty="0">
                <a:solidFill>
                  <a:srgbClr val="000066"/>
                </a:solidFill>
                <a:latin typeface="+mj-lt"/>
              </a:rPr>
              <a:t>Nutrition</a:t>
            </a:r>
          </a:p>
          <a:p>
            <a:pPr lvl="1"/>
            <a:r>
              <a:rPr lang="en-US" sz="2000" dirty="0">
                <a:solidFill>
                  <a:srgbClr val="000066"/>
                </a:solidFill>
                <a:latin typeface="+mj-lt"/>
              </a:rPr>
              <a:t>Reproductive physiology</a:t>
            </a:r>
          </a:p>
        </p:txBody>
      </p:sp>
    </p:spTree>
    <p:extLst>
      <p:ext uri="{BB962C8B-B14F-4D97-AF65-F5344CB8AC3E}">
        <p14:creationId xmlns:p14="http://schemas.microsoft.com/office/powerpoint/2010/main" val="2879582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E4606BF1-9EE8-0E4A-8953-4491096B0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1" y="76200"/>
            <a:ext cx="8191500" cy="381000"/>
          </a:xfrm>
        </p:spPr>
        <p:txBody>
          <a:bodyPr/>
          <a:lstStyle/>
          <a:p>
            <a:r>
              <a:rPr lang="en-US" altLang="en-US" sz="2400" b="1" dirty="0"/>
              <a:t>Recent Graduates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BEAB1C8A-BA74-3545-BFEA-CF5DA25CC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66"/>
                </a:solidFill>
              </a:rPr>
              <a:t>Meghan G Hill, MBBS</a:t>
            </a:r>
          </a:p>
          <a:p>
            <a:r>
              <a:rPr lang="en-US" altLang="en-US" dirty="0">
                <a:solidFill>
                  <a:srgbClr val="000066"/>
                </a:solidFill>
              </a:rPr>
              <a:t>Tony Hernandez, MD</a:t>
            </a:r>
          </a:p>
          <a:p>
            <a:r>
              <a:rPr lang="en-US" altLang="en-US" dirty="0">
                <a:solidFill>
                  <a:srgbClr val="000066"/>
                </a:solidFill>
              </a:rPr>
              <a:t>Ruth Wei, MD</a:t>
            </a:r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FC8F0DC1-FF68-0847-9CA5-F5031C1D7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4" y="3095624"/>
            <a:ext cx="1323976" cy="143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>
            <a:extLst>
              <a:ext uri="{FF2B5EF4-FFF2-40B4-BE49-F238E27FC236}">
                <a16:creationId xmlns:a16="http://schemas.microsoft.com/office/drawing/2014/main" id="{6B524C71-7094-9140-BB1C-DCD5BFC9B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95624"/>
            <a:ext cx="1038225" cy="143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99D41-9BED-C942-92C2-740512A120B0}"/>
              </a:ext>
            </a:extLst>
          </p:cNvPr>
          <p:cNvSpPr/>
          <p:nvPr/>
        </p:nvSpPr>
        <p:spPr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603" name="Picture 1">
            <a:extLst>
              <a:ext uri="{FF2B5EF4-FFF2-40B4-BE49-F238E27FC236}">
                <a16:creationId xmlns:a16="http://schemas.microsoft.com/office/drawing/2014/main" id="{5559840A-7F7F-F240-B0E2-289FED335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13792" r="4414" b="22415"/>
          <a:stretch>
            <a:fillRect/>
          </a:stretch>
        </p:blipFill>
        <p:spPr bwMode="auto">
          <a:xfrm>
            <a:off x="228600" y="838200"/>
            <a:ext cx="8686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89BD08B1-B1EC-8145-83AC-24F337000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5410200"/>
            <a:ext cx="383857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11">
            <a:extLst>
              <a:ext uri="{FF2B5EF4-FFF2-40B4-BE49-F238E27FC236}">
                <a16:creationId xmlns:a16="http://schemas.microsoft.com/office/drawing/2014/main" id="{84F91288-579A-404F-A118-678E7B561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295400"/>
            <a:ext cx="2800350" cy="3605213"/>
          </a:xfrm>
        </p:spPr>
      </p:pic>
      <p:sp>
        <p:nvSpPr>
          <p:cNvPr id="26627" name="Text Placeholder 9">
            <a:extLst>
              <a:ext uri="{FF2B5EF4-FFF2-40B4-BE49-F238E27FC236}">
                <a16:creationId xmlns:a16="http://schemas.microsoft.com/office/drawing/2014/main" id="{6C957973-5B36-4543-A27C-E5F288E8C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u="sng" dirty="0">
                <a:solidFill>
                  <a:srgbClr val="000066"/>
                </a:solidFill>
                <a:hlinkClick r:id="rId4"/>
              </a:rPr>
              <a:t>Kim Maxwell</a:t>
            </a:r>
            <a:r>
              <a:rPr lang="en-US" altLang="en-US" dirty="0">
                <a:solidFill>
                  <a:srgbClr val="000066"/>
                </a:solidFill>
              </a:rPr>
              <a:t/>
            </a:r>
            <a:br>
              <a:rPr lang="en-US" altLang="en-US" dirty="0">
                <a:solidFill>
                  <a:srgbClr val="000066"/>
                </a:solidFill>
              </a:rPr>
            </a:br>
            <a:r>
              <a:rPr lang="en-US" altLang="en-US" dirty="0">
                <a:solidFill>
                  <a:srgbClr val="000066"/>
                </a:solidFill>
              </a:rPr>
              <a:t>Senior Program Coordinator</a:t>
            </a:r>
            <a:br>
              <a:rPr lang="en-US" altLang="en-US" dirty="0">
                <a:solidFill>
                  <a:srgbClr val="000066"/>
                </a:solidFill>
              </a:rPr>
            </a:br>
            <a:r>
              <a:rPr lang="en-US" altLang="en-US" dirty="0">
                <a:solidFill>
                  <a:srgbClr val="000066"/>
                </a:solidFill>
              </a:rPr>
              <a:t>(520) 626-6174</a:t>
            </a:r>
          </a:p>
          <a:p>
            <a:r>
              <a:rPr lang="en-US" altLang="en-US" dirty="0">
                <a:solidFill>
                  <a:srgbClr val="000066"/>
                </a:solidFill>
              </a:rPr>
              <a:t>Kmaxwell@obgyn.arizona.edu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>
            <a:extLst>
              <a:ext uri="{FF2B5EF4-FFF2-40B4-BE49-F238E27FC236}">
                <a16:creationId xmlns:a16="http://schemas.microsoft.com/office/drawing/2014/main" id="{35A72806-7DED-B542-94F8-0F841DBB4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534400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/>
              <a:t>General Information: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900" dirty="0"/>
              <a:t>Tucson is now the second-largest city in Arizona after the state capital Phoenix; it is also the county seat of Pima County, which includes the towns of Marana, Oro     Valley, Catalina, South Tucson, </a:t>
            </a:r>
            <a:r>
              <a:rPr lang="en-US" altLang="en-US" sz="900" dirty="0" err="1"/>
              <a:t>Sahuarita</a:t>
            </a:r>
            <a:r>
              <a:rPr lang="en-US" altLang="en-US" sz="900" dirty="0"/>
              <a:t>, Vail, and Green Valley. Metropolitan Tucson's population is more than 1 million.</a:t>
            </a:r>
            <a:endParaRPr lang="en-US" altLang="en-US" sz="900" b="1" dirty="0"/>
          </a:p>
          <a:p>
            <a:pPr eaLnBrk="1" hangingPunct="1">
              <a:spcBef>
                <a:spcPct val="0"/>
              </a:spcBef>
            </a:pPr>
            <a:r>
              <a:rPr lang="en-US" altLang="en-US" sz="900" dirty="0"/>
              <a:t>Tucson is surrounded by five mountain ranges; the </a:t>
            </a:r>
            <a:r>
              <a:rPr lang="en-US" altLang="en-US" sz="900" dirty="0">
                <a:hlinkClick r:id="rId3" tooltip="Tucson Mountain Range "/>
              </a:rPr>
              <a:t>Tucson</a:t>
            </a:r>
            <a:r>
              <a:rPr lang="en-US" altLang="en-US" sz="900" dirty="0"/>
              <a:t>, </a:t>
            </a:r>
            <a:r>
              <a:rPr lang="en-US" altLang="en-US" sz="900" dirty="0">
                <a:hlinkClick r:id="rId4" tooltip="Santa Catalina Mountains Tucson"/>
              </a:rPr>
              <a:t>Santa Catalina</a:t>
            </a:r>
            <a:r>
              <a:rPr lang="en-US" altLang="en-US" sz="900" dirty="0"/>
              <a:t>, Rincon, </a:t>
            </a:r>
            <a:r>
              <a:rPr lang="en-US" altLang="en-US" sz="900" dirty="0">
                <a:hlinkClick r:id="rId5" tooltip="Santa Rita Mountains Tucson"/>
              </a:rPr>
              <a:t>Santa Rita</a:t>
            </a:r>
            <a:r>
              <a:rPr lang="en-US" altLang="en-US" sz="900" dirty="0"/>
              <a:t>, and </a:t>
            </a:r>
            <a:r>
              <a:rPr lang="en-US" altLang="en-US" sz="900" dirty="0" err="1">
                <a:hlinkClick r:id="rId6" tooltip="Tortolita Mountains Tucson"/>
              </a:rPr>
              <a:t>Tortolita</a:t>
            </a:r>
            <a:r>
              <a:rPr lang="en-US" altLang="en-US" sz="900" dirty="0"/>
              <a:t> mountain ranges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900" dirty="0"/>
              <a:t>Tucson is the sunniest city in the United States. Winter temperatures average highs of 64-75 °F.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/>
              <a:t>Housing:</a:t>
            </a:r>
            <a:r>
              <a:rPr lang="en-US" altLang="en-US" sz="900" dirty="0"/>
              <a:t/>
            </a:r>
            <a:br>
              <a:rPr lang="en-US" altLang="en-US" sz="900" dirty="0"/>
            </a:br>
            <a:r>
              <a:rPr lang="en-US" altLang="en-US" sz="900" dirty="0"/>
              <a:t>Average Sale Price: $216,257</a:t>
            </a:r>
            <a:r>
              <a:rPr lang="en-US" altLang="en-US" sz="900" b="1" dirty="0"/>
              <a:t>	</a:t>
            </a:r>
            <a:endParaRPr lang="en-US" altLang="en-US" sz="9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/>
              <a:t>Things to Do: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Arizona-Sonora Desert Museum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 err="1"/>
              <a:t>Sguaro</a:t>
            </a:r>
            <a:r>
              <a:rPr lang="en-US" altLang="en-US" sz="900" dirty="0"/>
              <a:t> National Park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 err="1"/>
              <a:t>Sabino</a:t>
            </a:r>
            <a:r>
              <a:rPr lang="en-US" altLang="en-US" sz="900" dirty="0"/>
              <a:t> Canyon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Colossal Cave Mountain Park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Mt. Lemmon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Pima Air &amp; Space Museum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Mission San Xavier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Tohono </a:t>
            </a:r>
            <a:r>
              <a:rPr lang="en-US" altLang="en-US" sz="900" dirty="0" err="1"/>
              <a:t>Chul</a:t>
            </a:r>
            <a:r>
              <a:rPr lang="en-US" altLang="en-US" sz="900" dirty="0"/>
              <a:t> Park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Old Tucson Studios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Tucson Botanical Gardens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Biosphere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 err="1"/>
              <a:t>Kitt</a:t>
            </a:r>
            <a:r>
              <a:rPr lang="en-US" altLang="en-US" sz="900" dirty="0"/>
              <a:t> Peak National Observatory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 err="1"/>
              <a:t>Kartchner</a:t>
            </a:r>
            <a:r>
              <a:rPr lang="en-US" altLang="en-US" sz="900" dirty="0"/>
              <a:t> Caverns State Park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The Fox Tucson Theatre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Tucson Symphony Orchestra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Arizona Theatre Company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Centennial Hall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Arizona Opera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Ballet Tucson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Tucson Jazz Society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Galleries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Callaghan Vineyards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/>
              <a:t>Carlson Creek Vineyard &amp; Wine Tasting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 err="1"/>
              <a:t>Charron</a:t>
            </a:r>
            <a:r>
              <a:rPr lang="en-US" altLang="en-US" sz="900" dirty="0"/>
              <a:t> Vineyards &amp; Winery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 dirty="0"/>
              <a:t> </a:t>
            </a:r>
          </a:p>
        </p:txBody>
      </p:sp>
      <p:sp>
        <p:nvSpPr>
          <p:cNvPr id="27651" name="TextBox 4">
            <a:extLst>
              <a:ext uri="{FF2B5EF4-FFF2-40B4-BE49-F238E27FC236}">
                <a16:creationId xmlns:a16="http://schemas.microsoft.com/office/drawing/2014/main" id="{20C8CF31-9E98-484B-9304-94AD49EE2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Fast Facts About Tucson/University of Arizona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9B6805-DE93-4940-9E51-85680B96EAF4}"/>
              </a:ext>
            </a:extLst>
          </p:cNvPr>
          <p:cNvSpPr/>
          <p:nvPr/>
        </p:nvSpPr>
        <p:spPr>
          <a:xfrm>
            <a:off x="685800" y="1828800"/>
            <a:ext cx="7490850" cy="1738938"/>
          </a:xfrm>
          <a:prstGeom prst="rect">
            <a:avLst/>
          </a:prstGeom>
        </p:spPr>
        <p:txBody>
          <a:bodyPr>
            <a:spAutoFit/>
          </a:bodyPr>
          <a:lstStyle/>
          <a:p>
            <a:pPr lvl="8">
              <a:defRPr/>
            </a:pPr>
            <a:r>
              <a:rPr lang="en-US" altLang="en-US" sz="900" b="1" dirty="0"/>
              <a:t>Bicycle Friendly:</a:t>
            </a:r>
            <a:r>
              <a:rPr lang="en-US" altLang="en-US" sz="900" dirty="0"/>
              <a:t/>
            </a:r>
            <a:br>
              <a:rPr lang="en-US" altLang="en-US" sz="900" dirty="0"/>
            </a:br>
            <a:r>
              <a:rPr lang="en-US" altLang="en-US" sz="900" dirty="0"/>
              <a:t>630 miles of striped </a:t>
            </a:r>
            <a:r>
              <a:rPr lang="en-US" altLang="en-US" sz="900" dirty="0">
                <a:hlinkClick r:id="rId7" tooltip="The Loop in Tucson"/>
              </a:rPr>
              <a:t>bike paths</a:t>
            </a:r>
            <a:r>
              <a:rPr lang="en-US" altLang="en-US" sz="900" dirty="0"/>
              <a:t/>
            </a:r>
            <a:br>
              <a:rPr lang="en-US" altLang="en-US" sz="900" dirty="0"/>
            </a:br>
            <a:r>
              <a:rPr lang="en-US" altLang="en-US" sz="900" dirty="0"/>
              <a:t>72 miles of shared use paths</a:t>
            </a:r>
            <a:br>
              <a:rPr lang="en-US" altLang="en-US" sz="900" dirty="0"/>
            </a:br>
            <a:r>
              <a:rPr lang="en-US" altLang="en-US" sz="900" dirty="0"/>
              <a:t>Over 100 miles of residential bike routes </a:t>
            </a:r>
            <a:br>
              <a:rPr lang="en-US" altLang="en-US" sz="900" dirty="0"/>
            </a:br>
            <a:r>
              <a:rPr lang="en-US" altLang="en-US" sz="900" dirty="0"/>
              <a:t>Over 300 miles of mountain biking trails</a:t>
            </a:r>
          </a:p>
          <a:p>
            <a:pPr lvl="8">
              <a:defRPr/>
            </a:pPr>
            <a:endParaRPr lang="en-US" altLang="en-US" sz="900" dirty="0"/>
          </a:p>
          <a:p>
            <a:pPr eaLnBrk="1" hangingPunct="1">
              <a:defRPr/>
            </a:pPr>
            <a:r>
              <a:rPr lang="en-US" sz="900" dirty="0"/>
              <a:t>				El Tour De Tucson – Held annually the Saturday before 				Thanksgiving, El Tour is a fun adventure ride attracting over 9,000 				cyclists of all ages and abilities from throughout the United States 				and worldwide, consisting of novice, intermediate, advanced, and 				professional riders.</a:t>
            </a:r>
            <a:r>
              <a:rPr lang="en-US" sz="800" dirty="0"/>
              <a:t/>
            </a:r>
            <a:br>
              <a:rPr lang="en-US" sz="800" dirty="0"/>
            </a:br>
            <a:endParaRPr lang="en-US" altLang="en-US" sz="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825E96-18D6-D642-8FF9-60E80DDDF36D}"/>
              </a:ext>
            </a:extLst>
          </p:cNvPr>
          <p:cNvSpPr/>
          <p:nvPr/>
        </p:nvSpPr>
        <p:spPr>
          <a:xfrm>
            <a:off x="0" y="5570538"/>
            <a:ext cx="9067800" cy="1316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654" name="Rectangle 4">
            <a:extLst>
              <a:ext uri="{FF2B5EF4-FFF2-40B4-BE49-F238E27FC236}">
                <a16:creationId xmlns:a16="http://schemas.microsoft.com/office/drawing/2014/main" id="{77F9EFED-8800-9B48-A4C1-681CA992B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5624513"/>
            <a:ext cx="403225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/>
              <a:t>U of A Athletics :</a:t>
            </a:r>
            <a:endParaRPr lang="en-US" altLang="en-US" sz="9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</a:rPr>
              <a:t>Arizona Athletics is home to 500 student-athletes who compete in 19 sports. Over the years the UA’s student-athletes have won 18 national team championships and 37 Pac-10 conference team championships. 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27655" name="Picture 3">
            <a:extLst>
              <a:ext uri="{FF2B5EF4-FFF2-40B4-BE49-F238E27FC236}">
                <a16:creationId xmlns:a16="http://schemas.microsoft.com/office/drawing/2014/main" id="{0269B02D-3385-974A-8398-01F76A1A0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5789613"/>
            <a:ext cx="1649412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2">
            <a:extLst>
              <a:ext uri="{FF2B5EF4-FFF2-40B4-BE49-F238E27FC236}">
                <a16:creationId xmlns:a16="http://schemas.microsoft.com/office/drawing/2014/main" id="{2E851BE2-748A-3046-83F8-004A5B990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4833938"/>
            <a:ext cx="1655762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2">
            <a:extLst>
              <a:ext uri="{FF2B5EF4-FFF2-40B4-BE49-F238E27FC236}">
                <a16:creationId xmlns:a16="http://schemas.microsoft.com/office/drawing/2014/main" id="{C653A836-FE06-BA4E-80FC-4E865F6F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21837" r="2170" b="607"/>
          <a:stretch>
            <a:fillRect/>
          </a:stretch>
        </p:blipFill>
        <p:spPr bwMode="auto">
          <a:xfrm>
            <a:off x="4446588" y="3741738"/>
            <a:ext cx="164941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4">
            <a:extLst>
              <a:ext uri="{FF2B5EF4-FFF2-40B4-BE49-F238E27FC236}">
                <a16:creationId xmlns:a16="http://schemas.microsoft.com/office/drawing/2014/main" id="{F93E7036-C67B-D541-BB97-E56EB27D0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48188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3">
            <a:extLst>
              <a:ext uri="{FF2B5EF4-FFF2-40B4-BE49-F238E27FC236}">
                <a16:creationId xmlns:a16="http://schemas.microsoft.com/office/drawing/2014/main" id="{A8226C6C-5D28-9842-ABE7-59E75FF25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41738"/>
            <a:ext cx="2081213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9" descr="http://openshaws.files.wordpress.com/2011/03/wilbur.jpg">
            <a:extLst>
              <a:ext uri="{FF2B5EF4-FFF2-40B4-BE49-F238E27FC236}">
                <a16:creationId xmlns:a16="http://schemas.microsoft.com/office/drawing/2014/main" id="{81DABAF9-B55C-EF4C-B9FC-BD4A81F1A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741738"/>
            <a:ext cx="144780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1" descr="https://encrypted-tbn2.gstatic.com/images?q=tbn:ANd9GcTfH0xJsbr32jWH0enLa6iMcUXPQSvvRoheqtngrusLmDQo4qiF">
            <a:extLst>
              <a:ext uri="{FF2B5EF4-FFF2-40B4-BE49-F238E27FC236}">
                <a16:creationId xmlns:a16="http://schemas.microsoft.com/office/drawing/2014/main" id="{A36DF072-608B-8249-9A00-CA734914A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48338"/>
            <a:ext cx="30480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eed-2006">
            <a:extLst>
              <a:ext uri="{FF2B5EF4-FFF2-40B4-BE49-F238E27FC236}">
                <a16:creationId xmlns:a16="http://schemas.microsoft.com/office/drawing/2014/main" id="{86B6FD87-FC05-D741-A553-1162ACD92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6">
            <a:extLst>
              <a:ext uri="{FF2B5EF4-FFF2-40B4-BE49-F238E27FC236}">
                <a16:creationId xmlns:a16="http://schemas.microsoft.com/office/drawing/2014/main" id="{62C643B2-D2DE-484F-BE9D-6A0B562E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3657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altLang="en-US" sz="2000" b="1" dirty="0">
                <a:solidFill>
                  <a:srgbClr val="000066"/>
                </a:solidFill>
                <a:latin typeface="Lucida Fax" panose="02060602050505020204" pitchFamily="18" charset="77"/>
              </a:rPr>
              <a:t>Kathryn L Reed, MD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altLang="en-US" sz="1600" b="1" dirty="0">
                <a:solidFill>
                  <a:srgbClr val="000066"/>
                </a:solidFill>
                <a:latin typeface="Lucida Fax" panose="02060602050505020204" pitchFamily="18" charset="77"/>
              </a:rPr>
              <a:t>Professor and Maternal Fetal Medicine Fellowship Program Director</a:t>
            </a:r>
          </a:p>
        </p:txBody>
      </p:sp>
      <p:sp>
        <p:nvSpPr>
          <p:cNvPr id="6148" name="Text Box 7">
            <a:extLst>
              <a:ext uri="{FF2B5EF4-FFF2-40B4-BE49-F238E27FC236}">
                <a16:creationId xmlns:a16="http://schemas.microsoft.com/office/drawing/2014/main" id="{207DADB2-36DC-324D-A622-FB113ED24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" y="35511"/>
            <a:ext cx="280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 Narrow" panose="020B0604020202020204" pitchFamily="34" charset="0"/>
              </a:rPr>
              <a:t>Ob/</a:t>
            </a:r>
            <a:r>
              <a:rPr lang="en-US" altLang="en-US" sz="2400" b="1" dirty="0" err="1">
                <a:solidFill>
                  <a:schemeClr val="bg1"/>
                </a:solidFill>
                <a:latin typeface="Arial Narrow" panose="020B0604020202020204" pitchFamily="34" charset="0"/>
              </a:rPr>
              <a:t>Gyn</a:t>
            </a:r>
            <a:r>
              <a:rPr lang="en-US" altLang="en-US" sz="2400" b="1" dirty="0">
                <a:solidFill>
                  <a:schemeClr val="bg1"/>
                </a:solidFill>
                <a:latin typeface="Arial Narrow" panose="020B0604020202020204" pitchFamily="34" charset="0"/>
              </a:rPr>
              <a:t> Faculty</a:t>
            </a:r>
          </a:p>
        </p:txBody>
      </p:sp>
      <p:pic>
        <p:nvPicPr>
          <p:cNvPr id="6149" name="Picture 11" descr="N:\Marketing\PHOTOS\faculty_photos\ilana_addis.jpg">
            <a:extLst>
              <a:ext uri="{FF2B5EF4-FFF2-40B4-BE49-F238E27FC236}">
                <a16:creationId xmlns:a16="http://schemas.microsoft.com/office/drawing/2014/main" id="{9A065E89-4C56-A646-BEBF-33036A6C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4669" b="10349"/>
          <a:stretch>
            <a:fillRect/>
          </a:stretch>
        </p:blipFill>
        <p:spPr bwMode="auto">
          <a:xfrm>
            <a:off x="5486400" y="685800"/>
            <a:ext cx="27098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6">
            <a:extLst>
              <a:ext uri="{FF2B5EF4-FFF2-40B4-BE49-F238E27FC236}">
                <a16:creationId xmlns:a16="http://schemas.microsoft.com/office/drawing/2014/main" id="{CB02BA5B-6934-4842-A09F-1042727F5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4340225"/>
            <a:ext cx="36576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altLang="en-US" sz="2000" b="1" dirty="0">
                <a:solidFill>
                  <a:srgbClr val="000066"/>
                </a:solidFill>
                <a:latin typeface="Lucida Fax" panose="02060602050505020204" pitchFamily="18" charset="77"/>
              </a:rPr>
              <a:t>Ilana B Addis, MD, MPH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altLang="en-US" sz="1600" b="1" dirty="0">
                <a:solidFill>
                  <a:srgbClr val="000066"/>
                </a:solidFill>
                <a:latin typeface="Lucida Fax" panose="02060602050505020204" pitchFamily="18" charset="77"/>
              </a:rPr>
              <a:t>Associate Professor and Interim Department Head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00D4016-2146-BC4C-B968-51655E916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4"/>
          <a:stretch>
            <a:fillRect/>
          </a:stretch>
        </p:blipFill>
        <p:spPr bwMode="auto">
          <a:xfrm>
            <a:off x="1219200" y="762000"/>
            <a:ext cx="70104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B1806C5-BAB8-2349-AE84-8BF192E8B3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0" y="152400"/>
            <a:ext cx="8191500" cy="252412"/>
          </a:xfrm>
        </p:spPr>
        <p:txBody>
          <a:bodyPr/>
          <a:lstStyle/>
          <a:p>
            <a:pPr eaLnBrk="1" hangingPunct="1"/>
            <a:r>
              <a:rPr lang="en-US" altLang="en-US" sz="2400" b="1" dirty="0"/>
              <a:t>Maternal Fetal Medicine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073A431-013A-2A4C-A994-0B50ADF6A0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4876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Lynn Coppola, MD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Meghan Hill, MBBS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Karen Lesser, MD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Kathryn Reed, MD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600" dirty="0">
              <a:solidFill>
                <a:srgbClr val="000066"/>
              </a:solidFill>
              <a:latin typeface="Lucida Fax" pitchFamily="18" charset="0"/>
            </a:endParaRP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Maritza Gonzalez, MD 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Kareem </a:t>
            </a:r>
            <a:r>
              <a:rPr lang="en-US" altLang="en-US" sz="1600" dirty="0" err="1">
                <a:solidFill>
                  <a:srgbClr val="000066"/>
                </a:solidFill>
                <a:latin typeface="Lucida Fax" pitchFamily="18" charset="0"/>
              </a:rPr>
              <a:t>Tabsh</a:t>
            </a: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, MD </a:t>
            </a:r>
          </a:p>
          <a:p>
            <a:pPr eaLnBrk="1" hangingPunct="1">
              <a:defRPr/>
            </a:pPr>
            <a:r>
              <a:rPr lang="en-US" altLang="en-US" sz="1600" dirty="0" err="1">
                <a:solidFill>
                  <a:srgbClr val="000066"/>
                </a:solidFill>
                <a:latin typeface="Lucida Fax" pitchFamily="18" charset="0"/>
              </a:rPr>
              <a:t>Adeola</a:t>
            </a: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 </a:t>
            </a:r>
            <a:r>
              <a:rPr lang="en-US" altLang="en-US" sz="1600" dirty="0" err="1">
                <a:solidFill>
                  <a:srgbClr val="000066"/>
                </a:solidFill>
                <a:latin typeface="Lucida Fax" pitchFamily="18" charset="0"/>
              </a:rPr>
              <a:t>Awomolo</a:t>
            </a: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, MD 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600" dirty="0">
              <a:solidFill>
                <a:srgbClr val="000066"/>
              </a:solidFill>
              <a:latin typeface="Lucida Fax" pitchFamily="18" charset="0"/>
            </a:endParaRP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Nydia </a:t>
            </a:r>
            <a:r>
              <a:rPr lang="en-US" altLang="en-US" sz="1600" dirty="0" err="1">
                <a:solidFill>
                  <a:srgbClr val="000066"/>
                </a:solidFill>
                <a:latin typeface="Lucida Fax" pitchFamily="18" charset="0"/>
              </a:rPr>
              <a:t>Borjon</a:t>
            </a: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, RDMS 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Meghan Doyle, RDMS 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Yasmin </a:t>
            </a:r>
            <a:r>
              <a:rPr lang="en-US" altLang="en-US" sz="1600" dirty="0" err="1">
                <a:solidFill>
                  <a:srgbClr val="000066"/>
                </a:solidFill>
                <a:latin typeface="Lucida Fax" pitchFamily="18" charset="0"/>
              </a:rPr>
              <a:t>Etebar</a:t>
            </a: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, RDMS 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Robin Miller, RDMS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Christine Schmidt, RDMS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Anca </a:t>
            </a:r>
            <a:r>
              <a:rPr lang="en-US" altLang="en-US" sz="1600" dirty="0" err="1">
                <a:solidFill>
                  <a:srgbClr val="000066"/>
                </a:solidFill>
                <a:latin typeface="Lucida Fax" pitchFamily="18" charset="0"/>
              </a:rPr>
              <a:t>Poputa</a:t>
            </a: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, RDMS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Lori </a:t>
            </a:r>
            <a:r>
              <a:rPr lang="en-US" altLang="en-US" sz="1600" dirty="0" err="1">
                <a:solidFill>
                  <a:srgbClr val="000066"/>
                </a:solidFill>
                <a:latin typeface="Lucida Fax" pitchFamily="18" charset="0"/>
              </a:rPr>
              <a:t>Gaudette</a:t>
            </a:r>
            <a:r>
              <a:rPr lang="en-US" altLang="en-US" sz="1600" dirty="0">
                <a:solidFill>
                  <a:srgbClr val="000066"/>
                </a:solidFill>
                <a:latin typeface="Lucida Fax" pitchFamily="18" charset="0"/>
              </a:rPr>
              <a:t>, RDMS</a:t>
            </a:r>
          </a:p>
          <a:p>
            <a:pPr eaLnBrk="1" hangingPunct="1">
              <a:buFontTx/>
              <a:buNone/>
              <a:defRPr/>
            </a:pPr>
            <a:endParaRPr lang="en-US" altLang="en-US" sz="1600" dirty="0">
              <a:solidFill>
                <a:srgbClr val="000099"/>
              </a:solidFill>
              <a:latin typeface="Lucida Fax" pitchFamily="18" charset="0"/>
            </a:endParaRPr>
          </a:p>
          <a:p>
            <a:pPr eaLnBrk="1" hangingPunct="1">
              <a:buFontTx/>
              <a:buNone/>
              <a:defRPr/>
            </a:pPr>
            <a:endParaRPr lang="en-US" altLang="en-US" sz="1600" dirty="0">
              <a:solidFill>
                <a:srgbClr val="000099"/>
              </a:solidFill>
              <a:latin typeface="Lucida Calligraphy" pitchFamily="66" charset="0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sz="1600" dirty="0">
                <a:solidFill>
                  <a:srgbClr val="000099"/>
                </a:solidFill>
                <a:latin typeface="Lucida Calligraphy" pitchFamily="66" charset="0"/>
              </a:rPr>
              <a:t>	</a:t>
            </a:r>
          </a:p>
        </p:txBody>
      </p:sp>
      <p:pic>
        <p:nvPicPr>
          <p:cNvPr id="7172" name="Picture 7" descr="Lesser-2006">
            <a:extLst>
              <a:ext uri="{FF2B5EF4-FFF2-40B4-BE49-F238E27FC236}">
                <a16:creationId xmlns:a16="http://schemas.microsoft.com/office/drawing/2014/main" id="{0D73909A-9F75-4948-A863-D30AEF21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29384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8">
            <a:extLst>
              <a:ext uri="{FF2B5EF4-FFF2-40B4-BE49-F238E27FC236}">
                <a16:creationId xmlns:a16="http://schemas.microsoft.com/office/drawing/2014/main" id="{9DAC1858-1026-4F4F-B525-8FFA94966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105400"/>
            <a:ext cx="28956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66"/>
                </a:solidFill>
                <a:latin typeface="Lucida Fax" panose="02060602050505020204" pitchFamily="18" charset="77"/>
              </a:rPr>
              <a:t>Karen Lesser, MD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66"/>
                </a:solidFill>
                <a:latin typeface="Lucida Fax" panose="02060602050505020204" pitchFamily="18" charset="77"/>
              </a:rPr>
              <a:t>Division Director</a:t>
            </a:r>
          </a:p>
        </p:txBody>
      </p:sp>
    </p:spTree>
  </p:cSld>
  <p:clrMapOvr>
    <a:masterClrMapping/>
  </p:clrMapOvr>
  <p:transition advClick="0"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4">
            <a:extLst>
              <a:ext uri="{FF2B5EF4-FFF2-40B4-BE49-F238E27FC236}">
                <a16:creationId xmlns:a16="http://schemas.microsoft.com/office/drawing/2014/main" id="{69A1B8F4-8977-B74D-A41C-A6F05A7C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81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 Narrow" panose="020B0604020202020204" pitchFamily="34" charset="0"/>
              </a:rPr>
              <a:t>Maternal Fetal Medicine</a:t>
            </a:r>
          </a:p>
        </p:txBody>
      </p:sp>
      <p:pic>
        <p:nvPicPr>
          <p:cNvPr id="8195" name="Picture 8" descr="Lesser-2006">
            <a:extLst>
              <a:ext uri="{FF2B5EF4-FFF2-40B4-BE49-F238E27FC236}">
                <a16:creationId xmlns:a16="http://schemas.microsoft.com/office/drawing/2014/main" id="{9E0F3DF0-5C04-5848-8C8C-54BA82716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29" y="1010602"/>
            <a:ext cx="1700647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1" descr="Reed-2006">
            <a:extLst>
              <a:ext uri="{FF2B5EF4-FFF2-40B4-BE49-F238E27FC236}">
                <a16:creationId xmlns:a16="http://schemas.microsoft.com/office/drawing/2014/main" id="{41358CDE-1F2E-6A43-8945-D088B348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1" y="1010602"/>
            <a:ext cx="17018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14">
            <a:extLst>
              <a:ext uri="{FF2B5EF4-FFF2-40B4-BE49-F238E27FC236}">
                <a16:creationId xmlns:a16="http://schemas.microsoft.com/office/drawing/2014/main" id="{2520FC40-E951-1648-8937-D961442F4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81" y="3429000"/>
            <a:ext cx="226281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500" b="1" dirty="0">
                <a:solidFill>
                  <a:srgbClr val="000099"/>
                </a:solidFill>
                <a:latin typeface="Lucida Fax" panose="02060602050505020204" pitchFamily="18" charset="77"/>
              </a:rPr>
              <a:t> </a:t>
            </a:r>
            <a:r>
              <a:rPr lang="en-US" altLang="en-US" sz="1500" b="1" dirty="0">
                <a:solidFill>
                  <a:srgbClr val="000066"/>
                </a:solidFill>
                <a:latin typeface="Lucida Fax" panose="02060602050505020204" pitchFamily="18" charset="77"/>
              </a:rPr>
              <a:t>Kathryn Reed, MD </a:t>
            </a:r>
            <a:endParaRPr lang="en-US" altLang="en-US" sz="1500" dirty="0">
              <a:solidFill>
                <a:srgbClr val="000066"/>
              </a:solidFill>
              <a:latin typeface="Lucida Fax" panose="02060602050505020204" pitchFamily="18" charset="77"/>
            </a:endParaRPr>
          </a:p>
        </p:txBody>
      </p:sp>
      <p:sp>
        <p:nvSpPr>
          <p:cNvPr id="8198" name="Text Box 17">
            <a:extLst>
              <a:ext uri="{FF2B5EF4-FFF2-40B4-BE49-F238E27FC236}">
                <a16:creationId xmlns:a16="http://schemas.microsoft.com/office/drawing/2014/main" id="{B8964839-6846-7441-A9E9-DF0E0196D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325" y="3429000"/>
            <a:ext cx="214947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0066"/>
                </a:solidFill>
                <a:latin typeface="Lucida Fax" panose="02060602050505020204" pitchFamily="18" charset="77"/>
              </a:rPr>
              <a:t>Karen Lesser, MD</a:t>
            </a:r>
          </a:p>
        </p:txBody>
      </p:sp>
      <p:sp>
        <p:nvSpPr>
          <p:cNvPr id="8199" name="Text Box 18">
            <a:extLst>
              <a:ext uri="{FF2B5EF4-FFF2-40B4-BE49-F238E27FC236}">
                <a16:creationId xmlns:a16="http://schemas.microsoft.com/office/drawing/2014/main" id="{433C1F65-F7AE-434F-B7B1-87A57F357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429000"/>
            <a:ext cx="2362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0066"/>
                </a:solidFill>
                <a:latin typeface="Lucida Fax" panose="02060602050505020204" pitchFamily="18" charset="77"/>
              </a:rPr>
              <a:t>Meghan Hill, MBBS</a:t>
            </a:r>
          </a:p>
        </p:txBody>
      </p:sp>
      <p:pic>
        <p:nvPicPr>
          <p:cNvPr id="8200" name="Picture 14" descr="http://obgyn.arizona.edu/sites/default/files/styles/faculty_directory/public/201500581_Hill_WC-18.jpg?itok=Tvc0RrTz">
            <a:extLst>
              <a:ext uri="{FF2B5EF4-FFF2-40B4-BE49-F238E27FC236}">
                <a16:creationId xmlns:a16="http://schemas.microsoft.com/office/drawing/2014/main" id="{4015C2BB-6038-0E46-8215-8AECED2D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625" y="990600"/>
            <a:ext cx="1621495" cy="242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4">
            <a:extLst>
              <a:ext uri="{FF2B5EF4-FFF2-40B4-BE49-F238E27FC236}">
                <a16:creationId xmlns:a16="http://schemas.microsoft.com/office/drawing/2014/main" id="{36D73B20-AB17-804F-BCDC-67D04367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r="7787"/>
          <a:stretch>
            <a:fillRect/>
          </a:stretch>
        </p:blipFill>
        <p:spPr bwMode="auto">
          <a:xfrm>
            <a:off x="4783951" y="990601"/>
            <a:ext cx="175482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17">
            <a:extLst>
              <a:ext uri="{FF2B5EF4-FFF2-40B4-BE49-F238E27FC236}">
                <a16:creationId xmlns:a16="http://schemas.microsoft.com/office/drawing/2014/main" id="{640D6EE9-2449-FF4F-8CA3-A2EECCC09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3429000"/>
            <a:ext cx="21494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0066"/>
                </a:solidFill>
                <a:latin typeface="Lucida Fax" panose="02060602050505020204" pitchFamily="18" charset="77"/>
              </a:rPr>
              <a:t>Lynn Coppola, MD, MPH</a:t>
            </a:r>
          </a:p>
        </p:txBody>
      </p:sp>
    </p:spTree>
  </p:cSld>
  <p:clrMapOvr>
    <a:masterClrMapping/>
  </p:clrMapOvr>
  <p:transition advClick="0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05D13219-574E-F14E-A850-D14F4419D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85875"/>
            <a:ext cx="22606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>
            <a:extLst>
              <a:ext uri="{FF2B5EF4-FFF2-40B4-BE49-F238E27FC236}">
                <a16:creationId xmlns:a16="http://schemas.microsoft.com/office/drawing/2014/main" id="{31D30E31-7EAB-634E-9A0B-9F6D0F85D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85875"/>
            <a:ext cx="2247900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5">
            <a:extLst>
              <a:ext uri="{FF2B5EF4-FFF2-40B4-BE49-F238E27FC236}">
                <a16:creationId xmlns:a16="http://schemas.microsoft.com/office/drawing/2014/main" id="{AB4FC6DE-E3C3-1C44-A26C-73D216D58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4476750"/>
            <a:ext cx="2854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600" b="1" dirty="0">
                <a:solidFill>
                  <a:srgbClr val="000066"/>
                </a:solidFill>
                <a:latin typeface="Lucida Fax" panose="02060602050505020204" pitchFamily="18" charset="77"/>
              </a:rPr>
              <a:t>Leslie F. Benson, MS, CGC</a:t>
            </a:r>
          </a:p>
        </p:txBody>
      </p:sp>
      <p:sp>
        <p:nvSpPr>
          <p:cNvPr id="9221" name="TextBox 6">
            <a:extLst>
              <a:ext uri="{FF2B5EF4-FFF2-40B4-BE49-F238E27FC236}">
                <a16:creationId xmlns:a16="http://schemas.microsoft.com/office/drawing/2014/main" id="{65397899-6090-6540-B22C-788D65D82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475" y="4451350"/>
            <a:ext cx="2743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66"/>
                </a:solidFill>
                <a:latin typeface="Lucida Fax" panose="02060602050505020204" pitchFamily="18" charset="77"/>
              </a:rPr>
              <a:t>Dee L. Quinn, MS, CGC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3317" y="-3698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Genetics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990600"/>
            <a:ext cx="7772400" cy="2971800"/>
          </a:xfrm>
        </p:spPr>
        <p:txBody>
          <a:bodyPr/>
          <a:lstStyle/>
          <a:p>
            <a:r>
              <a:rPr lang="en-US" sz="1600" dirty="0">
                <a:solidFill>
                  <a:srgbClr val="002060"/>
                </a:solidFill>
                <a:latin typeface="Lucida Fax" panose="02060602050505020204" pitchFamily="18" charset="0"/>
              </a:rPr>
              <a:t>                  </a:t>
            </a:r>
            <a:r>
              <a:rPr lang="en-US" sz="1600" b="1" dirty="0">
                <a:solidFill>
                  <a:srgbClr val="002060"/>
                </a:solidFill>
                <a:latin typeface="Lucida Fax" panose="02060602050505020204" pitchFamily="18" charset="0"/>
              </a:rPr>
              <a:t>Brent Barber, MD 	     Shelby White, MD</a:t>
            </a:r>
          </a:p>
          <a:p>
            <a:r>
              <a:rPr lang="en-US" sz="1600" b="1" dirty="0">
                <a:solidFill>
                  <a:srgbClr val="002060"/>
                </a:solidFill>
                <a:latin typeface="Lucida Fax" panose="02060602050505020204" pitchFamily="18" charset="0"/>
              </a:rPr>
              <a:t>                  Professor		     Assistant Professor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Pediatric Cardiology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9" y="1000460"/>
            <a:ext cx="1672136" cy="2109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90600"/>
            <a:ext cx="16764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7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>
            <a:extLst>
              <a:ext uri="{FF2B5EF4-FFF2-40B4-BE49-F238E27FC236}">
                <a16:creationId xmlns:a16="http://schemas.microsoft.com/office/drawing/2014/main" id="{6A5E9D04-72C6-4B4D-9FBD-63B75779A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663" y="4451350"/>
            <a:ext cx="2471737" cy="487363"/>
          </a:xfrm>
        </p:spPr>
        <p:txBody>
          <a:bodyPr/>
          <a:lstStyle/>
          <a:p>
            <a:endParaRPr lang="en-US" altLang="en-US" dirty="0">
              <a:solidFill>
                <a:srgbClr val="000099"/>
              </a:solidFill>
              <a:latin typeface="Lucida Fax" panose="02060602050505020204" pitchFamily="18" charset="77"/>
            </a:endParaRPr>
          </a:p>
          <a:p>
            <a:r>
              <a:rPr lang="en-US" altLang="en-US" sz="1500" dirty="0">
                <a:solidFill>
                  <a:srgbClr val="000066"/>
                </a:solidFill>
                <a:latin typeface="Lucida Fax" panose="02060602050505020204" pitchFamily="18" charset="77"/>
              </a:rPr>
              <a:t>Maritza Gonzalez, MD</a:t>
            </a:r>
          </a:p>
        </p:txBody>
      </p:sp>
      <p:sp>
        <p:nvSpPr>
          <p:cNvPr id="10243" name="Text Placeholder 4">
            <a:extLst>
              <a:ext uri="{FF2B5EF4-FFF2-40B4-BE49-F238E27FC236}">
                <a16:creationId xmlns:a16="http://schemas.microsoft.com/office/drawing/2014/main" id="{F42D4970-F77B-B342-A839-066E37D98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9775" y="4465638"/>
            <a:ext cx="2790825" cy="487362"/>
          </a:xfrm>
        </p:spPr>
        <p:txBody>
          <a:bodyPr/>
          <a:lstStyle/>
          <a:p>
            <a:endParaRPr lang="en-US" altLang="en-US" dirty="0">
              <a:solidFill>
                <a:srgbClr val="000099"/>
              </a:solidFill>
              <a:latin typeface="Lucida Fax" panose="02060602050505020204" pitchFamily="18" charset="77"/>
            </a:endParaRPr>
          </a:p>
          <a:p>
            <a:pPr algn="ctr"/>
            <a:r>
              <a:rPr lang="en-US" altLang="en-US" sz="1500" dirty="0">
                <a:solidFill>
                  <a:srgbClr val="000066"/>
                </a:solidFill>
                <a:latin typeface="Lucida Fax" panose="02060602050505020204" pitchFamily="18" charset="77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Lucida Fax" panose="02060602050505020204" pitchFamily="18" charset="77"/>
              </a:rPr>
              <a:t>Adeola</a:t>
            </a:r>
            <a:r>
              <a:rPr lang="en-US" altLang="en-US" sz="1500" dirty="0">
                <a:solidFill>
                  <a:srgbClr val="000066"/>
                </a:solidFill>
                <a:latin typeface="Lucida Fax" panose="02060602050505020204" pitchFamily="18" charset="77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Lucida Fax" panose="02060602050505020204" pitchFamily="18" charset="77"/>
              </a:rPr>
              <a:t>Awomolo</a:t>
            </a:r>
            <a:r>
              <a:rPr lang="en-US" altLang="en-US" sz="1500" dirty="0">
                <a:solidFill>
                  <a:srgbClr val="000066"/>
                </a:solidFill>
                <a:latin typeface="Lucida Fax" panose="02060602050505020204" pitchFamily="18" charset="77"/>
              </a:rPr>
              <a:t>, MD</a:t>
            </a:r>
          </a:p>
        </p:txBody>
      </p:sp>
      <p:sp>
        <p:nvSpPr>
          <p:cNvPr id="10244" name="Text Box 14">
            <a:extLst>
              <a:ext uri="{FF2B5EF4-FFF2-40B4-BE49-F238E27FC236}">
                <a16:creationId xmlns:a16="http://schemas.microsoft.com/office/drawing/2014/main" id="{4A69E239-FF18-2F43-8223-80683BDB0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4724400" cy="460375"/>
          </a:xfr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Maternal Fetal Medicine Fellows</a:t>
            </a:r>
          </a:p>
        </p:txBody>
      </p:sp>
      <p:pic>
        <p:nvPicPr>
          <p:cNvPr id="10245" name="Picture 16">
            <a:extLst>
              <a:ext uri="{FF2B5EF4-FFF2-40B4-BE49-F238E27FC236}">
                <a16:creationId xmlns:a16="http://schemas.microsoft.com/office/drawing/2014/main" id="{C96735B3-DD13-9A4D-95A8-83F795FC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5413"/>
            <a:ext cx="217646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>
            <a:extLst>
              <a:ext uri="{FF2B5EF4-FFF2-40B4-BE49-F238E27FC236}">
                <a16:creationId xmlns:a16="http://schemas.microsoft.com/office/drawing/2014/main" id="{0014AB60-8C34-CA41-86A9-261EC2CF1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1371600"/>
            <a:ext cx="2046287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B8626D6-DC34-3247-9DDC-F40A8848FF6B}"/>
              </a:ext>
            </a:extLst>
          </p:cNvPr>
          <p:cNvSpPr txBox="1">
            <a:spLocks/>
          </p:cNvSpPr>
          <p:nvPr/>
        </p:nvSpPr>
        <p:spPr bwMode="auto">
          <a:xfrm>
            <a:off x="3222625" y="4465638"/>
            <a:ext cx="25971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en-US" altLang="en-US" kern="0" dirty="0">
              <a:solidFill>
                <a:srgbClr val="000099"/>
              </a:solidFill>
              <a:latin typeface="Lucida Fax" panose="02060602050505020204" pitchFamily="18" charset="0"/>
            </a:endParaRPr>
          </a:p>
          <a:p>
            <a:pPr algn="ctr">
              <a:defRPr/>
            </a:pPr>
            <a:r>
              <a:rPr lang="en-US" altLang="en-US" sz="1500" kern="0" dirty="0">
                <a:solidFill>
                  <a:srgbClr val="000066"/>
                </a:solidFill>
                <a:latin typeface="Lucida Fax" panose="02060602050505020204" pitchFamily="18" charset="0"/>
              </a:rPr>
              <a:t>Kareem </a:t>
            </a:r>
            <a:r>
              <a:rPr lang="en-US" altLang="en-US" sz="1500" kern="0" dirty="0" err="1">
                <a:solidFill>
                  <a:srgbClr val="000066"/>
                </a:solidFill>
                <a:latin typeface="Lucida Fax" panose="02060602050505020204" pitchFamily="18" charset="0"/>
              </a:rPr>
              <a:t>Tabsh</a:t>
            </a:r>
            <a:r>
              <a:rPr lang="en-US" altLang="en-US" sz="1500" kern="0" dirty="0">
                <a:solidFill>
                  <a:srgbClr val="000066"/>
                </a:solidFill>
                <a:latin typeface="Lucida Fax" panose="02060602050505020204" pitchFamily="18" charset="0"/>
              </a:rPr>
              <a:t>, MD</a:t>
            </a:r>
          </a:p>
        </p:txBody>
      </p:sp>
      <p:pic>
        <p:nvPicPr>
          <p:cNvPr id="10248" name="Picture 1">
            <a:extLst>
              <a:ext uri="{FF2B5EF4-FFF2-40B4-BE49-F238E27FC236}">
                <a16:creationId xmlns:a16="http://schemas.microsoft.com/office/drawing/2014/main" id="{4DDE7A10-B7FB-7A4E-B730-01850BBA0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1371600"/>
            <a:ext cx="2032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17A277-84AE-5943-954B-73BF7C842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267" name="Text Placeholder 4">
            <a:extLst>
              <a:ext uri="{FF2B5EF4-FFF2-40B4-BE49-F238E27FC236}">
                <a16:creationId xmlns:a16="http://schemas.microsoft.com/office/drawing/2014/main" id="{7E36A2E3-B2AF-D74E-BD97-735BDDB2E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2133600"/>
            <a:ext cx="7772400" cy="1500187"/>
          </a:xfrm>
        </p:spPr>
        <p:txBody>
          <a:bodyPr/>
          <a:lstStyle/>
          <a:p>
            <a:pPr algn="ctr"/>
            <a:r>
              <a:rPr lang="en-US" altLang="en-US" sz="3600" b="1" dirty="0">
                <a:solidFill>
                  <a:srgbClr val="000066"/>
                </a:solidFill>
                <a:latin typeface="Lucida Fax" panose="02060602050505020204" pitchFamily="18" charset="77"/>
                <a:cs typeface="Arial" panose="020B0604020202020204" pitchFamily="34" charset="0"/>
              </a:rPr>
              <a:t>Schedules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Btemplate3">
  <a:themeElements>
    <a:clrScheme name="RBtemplate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Btemplate3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Btemplate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Btemplate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Btemplate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Btemplate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Btemplate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Btemplate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Btemplate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Btemplate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Btemplate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Btemplate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Btemplate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Btemplate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RBtemplate3</Template>
  <TotalTime>52567</TotalTime>
  <Words>859</Words>
  <Application>Microsoft Office PowerPoint</Application>
  <PresentationFormat>On-screen Show (4:3)</PresentationFormat>
  <Paragraphs>271</Paragraphs>
  <Slides>30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Narrow</vt:lpstr>
      <vt:lpstr>BauerBodni BT</vt:lpstr>
      <vt:lpstr>Lucida Calligraphy</vt:lpstr>
      <vt:lpstr>Lucida Fax</vt:lpstr>
      <vt:lpstr>Times New Roman</vt:lpstr>
      <vt:lpstr>RBtemplate3</vt:lpstr>
      <vt:lpstr>Presentation</vt:lpstr>
      <vt:lpstr>Banner - University Medical Center - Tucson   Department of Obstetrics and Gynecology  University of Arizona Health Sciences  </vt:lpstr>
      <vt:lpstr>PowerPoint Presentation</vt:lpstr>
      <vt:lpstr>PowerPoint Presentation</vt:lpstr>
      <vt:lpstr>Maternal Fetal Medicine</vt:lpstr>
      <vt:lpstr>PowerPoint Presentation</vt:lpstr>
      <vt:lpstr>PowerPoint Presentation</vt:lpstr>
      <vt:lpstr>PowerPoint Presentation</vt:lpstr>
      <vt:lpstr>Maternal Fetal Medicine Fellows</vt:lpstr>
      <vt:lpstr>PowerPoint Presentation</vt:lpstr>
      <vt:lpstr>ABOG Fellowship Requirements:  36 months </vt:lpstr>
      <vt:lpstr>PowerPoint Presentation</vt:lpstr>
      <vt:lpstr>PowerPoint Presentation</vt:lpstr>
      <vt:lpstr>PowerPoint Presentation</vt:lpstr>
      <vt:lpstr>North Campus </vt:lpstr>
      <vt:lpstr>Tucson Medical Center Rotation </vt:lpstr>
      <vt:lpstr>PowerPoint Presentation</vt:lpstr>
      <vt:lpstr>Elective rotations</vt:lpstr>
      <vt:lpstr>PowerPoint Presentation</vt:lpstr>
      <vt:lpstr>PowerPoint Presentation</vt:lpstr>
      <vt:lpstr>PowerPoint Presentation</vt:lpstr>
      <vt:lpstr>MFM Research</vt:lpstr>
      <vt:lpstr>Clinical Research  </vt:lpstr>
      <vt:lpstr>PowerPoint Presentation</vt:lpstr>
      <vt:lpstr>Research: Translational</vt:lpstr>
      <vt:lpstr>Research: Translational</vt:lpstr>
      <vt:lpstr>Recent Graduates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Arizona</dc:title>
  <dc:creator>Valued Gateway Client</dc:creator>
  <cp:lastModifiedBy>Cynthia O'Rourke</cp:lastModifiedBy>
  <cp:revision>591</cp:revision>
  <cp:lastPrinted>2018-08-02T16:53:39Z</cp:lastPrinted>
  <dcterms:created xsi:type="dcterms:W3CDTF">2000-11-13T17:31:21Z</dcterms:created>
  <dcterms:modified xsi:type="dcterms:W3CDTF">2018-09-26T17:23:08Z</dcterms:modified>
</cp:coreProperties>
</file>